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66" r:id="rId5"/>
    <p:sldId id="257" r:id="rId6"/>
    <p:sldId id="259" r:id="rId7"/>
    <p:sldId id="271" r:id="rId8"/>
    <p:sldId id="272" r:id="rId9"/>
    <p:sldId id="265" r:id="rId10"/>
    <p:sldId id="273" r:id="rId11"/>
    <p:sldId id="274" r:id="rId12"/>
    <p:sldId id="275" r:id="rId13"/>
    <p:sldId id="261" r:id="rId14"/>
    <p:sldId id="262" r:id="rId15"/>
    <p:sldId id="268" r:id="rId16"/>
    <p:sldId id="276" r:id="rId17"/>
    <p:sldId id="269" r:id="rId18"/>
    <p:sldId id="270" r:id="rId19"/>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B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5" d="100"/>
          <a:sy n="35" d="100"/>
        </p:scale>
        <p:origin x="199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Nombre de formations</c:v>
                </c:pt>
              </c:strCache>
            </c:strRef>
          </c:tx>
          <c:dPt>
            <c:idx val="0"/>
            <c:bubble3D val="0"/>
            <c:spPr>
              <a:solidFill>
                <a:schemeClr val="accent6">
                  <a:shade val="53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4A-4BD2-AB61-4C434429D822}"/>
              </c:ext>
            </c:extLst>
          </c:dPt>
          <c:dPt>
            <c:idx val="1"/>
            <c:bubble3D val="0"/>
            <c:spPr>
              <a:solidFill>
                <a:schemeClr val="accent6">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4A-4BD2-AB61-4C434429D822}"/>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D4A-4BD2-AB61-4C434429D822}"/>
              </c:ext>
            </c:extLst>
          </c:dPt>
          <c:dPt>
            <c:idx val="3"/>
            <c:bubble3D val="0"/>
            <c:spPr>
              <a:solidFill>
                <a:schemeClr val="accent6">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D4A-4BD2-AB61-4C434429D822}"/>
              </c:ext>
            </c:extLst>
          </c:dPt>
          <c:dPt>
            <c:idx val="4"/>
            <c:bubble3D val="0"/>
            <c:spPr>
              <a:solidFill>
                <a:schemeClr val="accent6">
                  <a:tint val="54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D4A-4BD2-AB61-4C434429D82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1</c:v>
                </c:pt>
                <c:pt idx="1">
                  <c:v>2</c:v>
                </c:pt>
                <c:pt idx="2">
                  <c:v>3</c:v>
                </c:pt>
                <c:pt idx="3">
                  <c:v>4</c:v>
                </c:pt>
                <c:pt idx="4">
                  <c:v>5 et plus</c:v>
                </c:pt>
              </c:strCache>
            </c:strRef>
          </c:cat>
          <c:val>
            <c:numRef>
              <c:f>Feuil1!$B$2:$B$6</c:f>
              <c:numCache>
                <c:formatCode>General</c:formatCode>
                <c:ptCount val="5"/>
                <c:pt idx="0">
                  <c:v>6</c:v>
                </c:pt>
                <c:pt idx="1">
                  <c:v>1</c:v>
                </c:pt>
                <c:pt idx="2">
                  <c:v>1</c:v>
                </c:pt>
                <c:pt idx="3">
                  <c:v>1</c:v>
                </c:pt>
                <c:pt idx="4">
                  <c:v>6</c:v>
                </c:pt>
              </c:numCache>
            </c:numRef>
          </c:val>
          <c:extLst>
            <c:ext xmlns:c16="http://schemas.microsoft.com/office/drawing/2014/chart" uri="{C3380CC4-5D6E-409C-BE32-E72D297353CC}">
              <c16:uniqueId val="{00000000-AD83-473E-A47F-2EA78B153A5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CA"/>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07972DC-A312-4A2F-9EC6-AB65B622AC24}" type="datetimeFigureOut">
              <a:rPr lang="fr-CA" smtClean="0"/>
              <a:t>2025-05-07</a:t>
            </a:fld>
            <a:endParaRPr lang="fr-CA"/>
          </a:p>
        </p:txBody>
      </p:sp>
      <p:sp>
        <p:nvSpPr>
          <p:cNvPr id="4" name="Espace réservé de l'image des diapositives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3177" tIns="46589" rIns="93177" bIns="46589" rtlCol="0" anchor="ctr"/>
          <a:lstStyle/>
          <a:p>
            <a:endParaRPr lang="fr-CA"/>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DFD9E4-CC41-4193-9B4B-B645A621E41C}" type="slidenum">
              <a:rPr lang="fr-CA" smtClean="0"/>
              <a:t>‹N°›</a:t>
            </a:fld>
            <a:endParaRPr lang="fr-CA"/>
          </a:p>
        </p:txBody>
      </p:sp>
    </p:spTree>
    <p:extLst>
      <p:ext uri="{BB962C8B-B14F-4D97-AF65-F5344CB8AC3E}">
        <p14:creationId xmlns:p14="http://schemas.microsoft.com/office/powerpoint/2010/main" val="423890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2584704"/>
            <a:ext cx="6096000" cy="670560"/>
          </a:xfrm>
        </p:spPr>
        <p:txBody>
          <a:bodyPr anchor="b">
            <a:normAutofit/>
          </a:bodyPr>
          <a:lstStyle>
            <a:lvl1pPr algn="ctr">
              <a:defRPr sz="3200" b="0">
                <a:solidFill>
                  <a:schemeClr val="tx1"/>
                </a:solidFill>
                <a:effectLst/>
                <a:latin typeface="Comic Sans MS" panose="030F0702030302020204" pitchFamily="66" charset="0"/>
                <a:ea typeface="MS Gothic" panose="020B0609070205080204" pitchFamily="49" charset="-128"/>
              </a:defRPr>
            </a:lvl1pPr>
          </a:lstStyle>
          <a:p>
            <a:r>
              <a:rPr lang="fr-FR"/>
              <a:t>École X</a:t>
            </a:r>
            <a:endParaRPr lang="en-US"/>
          </a:p>
        </p:txBody>
      </p:sp>
      <p:sp>
        <p:nvSpPr>
          <p:cNvPr id="3" name="Subtitle 2"/>
          <p:cNvSpPr>
            <a:spLocks noGrp="1"/>
          </p:cNvSpPr>
          <p:nvPr>
            <p:ph type="subTitle" idx="1" hasCustomPrompt="1"/>
          </p:nvPr>
        </p:nvSpPr>
        <p:spPr>
          <a:xfrm>
            <a:off x="838200" y="3255264"/>
            <a:ext cx="6096000" cy="792480"/>
          </a:xfrm>
        </p:spPr>
        <p:txBody>
          <a:bodyPr>
            <a:noAutofit/>
          </a:bodyPr>
          <a:lstStyle>
            <a:lvl1pPr marL="0" indent="0" algn="ctr">
              <a:buNone/>
              <a:defRPr sz="1200">
                <a:solidFill>
                  <a:schemeClr val="tx1"/>
                </a:solidFill>
                <a:latin typeface="Comic Sans MS" panose="030F0702030302020204" pitchFamily="66"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fr-FR"/>
              <a:t>Adresse :</a:t>
            </a:r>
          </a:p>
          <a:p>
            <a:r>
              <a:rPr lang="fr-FR"/>
              <a:t>Téléphone :</a:t>
            </a:r>
          </a:p>
          <a:p>
            <a:r>
              <a:rPr lang="fr-FR"/>
              <a:t>Courriel :</a:t>
            </a:r>
            <a:endParaRPr lang="en-US"/>
          </a:p>
        </p:txBody>
      </p:sp>
      <p:sp>
        <p:nvSpPr>
          <p:cNvPr id="8" name="Espace réservé pour une image  7">
            <a:extLst>
              <a:ext uri="{FF2B5EF4-FFF2-40B4-BE49-F238E27FC236}">
                <a16:creationId xmlns:a16="http://schemas.microsoft.com/office/drawing/2014/main" id="{6F610999-A6C7-4912-9A8C-ECE8B33A28B9}"/>
              </a:ext>
            </a:extLst>
          </p:cNvPr>
          <p:cNvSpPr>
            <a:spLocks noGrp="1"/>
          </p:cNvSpPr>
          <p:nvPr>
            <p:ph type="pic" sz="quarter" idx="10" hasCustomPrompt="1"/>
          </p:nvPr>
        </p:nvSpPr>
        <p:spPr>
          <a:xfrm>
            <a:off x="228631" y="8777923"/>
            <a:ext cx="2779713" cy="1096962"/>
          </a:xfrm>
        </p:spPr>
        <p:txBody>
          <a:bodyPr/>
          <a:lstStyle>
            <a:lvl1pPr>
              <a:defRPr/>
            </a:lvl1pPr>
          </a:lstStyle>
          <a:p>
            <a:r>
              <a:rPr lang="fr-CA"/>
              <a:t>Image : logo école</a:t>
            </a:r>
          </a:p>
        </p:txBody>
      </p:sp>
    </p:spTree>
    <p:extLst>
      <p:ext uri="{BB962C8B-B14F-4D97-AF65-F5344CB8AC3E}">
        <p14:creationId xmlns:p14="http://schemas.microsoft.com/office/powerpoint/2010/main" val="419190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9776" y="1231899"/>
            <a:ext cx="4689825" cy="7948677"/>
          </a:xfrm>
        </p:spPr>
        <p:txBody>
          <a:bodyPr/>
          <a:lstStyle>
            <a:lvl1pPr>
              <a:defRPr>
                <a:latin typeface="Comic Sans MS" panose="030F0702030302020204" pitchFamily="66" charset="0"/>
              </a:defRPr>
            </a:lvl1pPr>
            <a:lvl2pPr>
              <a:defRPr>
                <a:latin typeface="Comic Sans MS" panose="030F0702030302020204" pitchFamily="66" charset="0"/>
              </a:defRPr>
            </a:lvl2pPr>
            <a:lvl3pPr>
              <a:defRPr>
                <a:latin typeface="Comic Sans MS" panose="030F0702030302020204" pitchFamily="66" charset="0"/>
              </a:defRPr>
            </a:lvl3pPr>
            <a:lvl4pPr>
              <a:defRPr>
                <a:latin typeface="Comic Sans MS" panose="030F0702030302020204" pitchFamily="66" charset="0"/>
              </a:defRPr>
            </a:lvl4pPr>
            <a:lvl5pPr>
              <a:defRPr>
                <a:latin typeface="Comic Sans MS" panose="030F0702030302020204" pitchFamily="66" charset="0"/>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Soleil 1">
            <a:extLst>
              <a:ext uri="{FF2B5EF4-FFF2-40B4-BE49-F238E27FC236}">
                <a16:creationId xmlns:a16="http://schemas.microsoft.com/office/drawing/2014/main" id="{999E923A-D4E5-4B68-9751-1B3498BB1CDB}"/>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Slide Number Placeholder 5"/>
          <p:cNvSpPr>
            <a:spLocks noGrp="1"/>
          </p:cNvSpPr>
          <p:nvPr>
            <p:ph type="sldNum" sz="quarter" idx="12"/>
          </p:nvPr>
        </p:nvSpPr>
        <p:spPr>
          <a:xfrm>
            <a:off x="3011805" y="9318410"/>
            <a:ext cx="1748790" cy="535517"/>
          </a:xfrm>
        </p:spPr>
        <p:txBody>
          <a:bodyPr/>
          <a:lstStyle>
            <a:lvl1pPr>
              <a:defRPr>
                <a:solidFill>
                  <a:schemeClr val="tx1"/>
                </a:solidFill>
              </a:defRPr>
            </a:lvl1pPr>
          </a:lstStyle>
          <a:p>
            <a:fld id="{69436CF9-745E-4864-AC7D-908D8433F1E5}" type="slidenum">
              <a:rPr lang="fr-CA" smtClean="0"/>
              <a:pPr/>
              <a:t>‹N°›</a:t>
            </a:fld>
            <a:endParaRPr lang="fr-CA"/>
          </a:p>
        </p:txBody>
      </p:sp>
      <p:sp>
        <p:nvSpPr>
          <p:cNvPr id="8" name="Espace réservé du texte 7">
            <a:extLst>
              <a:ext uri="{FF2B5EF4-FFF2-40B4-BE49-F238E27FC236}">
                <a16:creationId xmlns:a16="http://schemas.microsoft.com/office/drawing/2014/main" id="{2CB786E0-FC28-4BEA-8F3B-09977682260D}"/>
              </a:ext>
            </a:extLst>
          </p:cNvPr>
          <p:cNvSpPr>
            <a:spLocks noGrp="1"/>
          </p:cNvSpPr>
          <p:nvPr>
            <p:ph type="body" sz="quarter" idx="13" hasCustomPrompt="1"/>
          </p:nvPr>
        </p:nvSpPr>
        <p:spPr>
          <a:xfrm>
            <a:off x="146304" y="1706880"/>
            <a:ext cx="2377821" cy="5973445"/>
          </a:xfrm>
        </p:spPr>
        <p:txBody>
          <a:bodyPr>
            <a:normAutofit/>
          </a:bodyPr>
          <a:lstStyle>
            <a:lvl1pPr marL="457200" marR="0" indent="-457200" algn="l" defTabSz="777240" rtl="0" eaLnBrk="1" fontAlgn="auto" latinLnBrk="0" hangingPunct="1">
              <a:lnSpc>
                <a:spcPct val="90000"/>
              </a:lnSpc>
              <a:spcBef>
                <a:spcPts val="850"/>
              </a:spcBef>
              <a:spcAft>
                <a:spcPts val="0"/>
              </a:spcAft>
              <a:buClrTx/>
              <a:buSzTx/>
              <a:buFont typeface="Arial" panose="020B0604020202020204" pitchFamily="34" charset="0"/>
              <a:buAutoNum type="arabicPeriod"/>
              <a:tabLst/>
              <a:defRPr sz="1500" spc="0" baseline="0">
                <a:solidFill>
                  <a:schemeClr val="bg1">
                    <a:lumMod val="95000"/>
                  </a:schemeClr>
                </a:solidFill>
                <a:latin typeface="Comic Sans MS" panose="030F0702030302020204" pitchFamily="66" charset="0"/>
              </a:defRPr>
            </a:lvl1pPr>
            <a:lvl2pPr>
              <a:defRPr>
                <a:solidFill>
                  <a:schemeClr val="bg1">
                    <a:lumMod val="95000"/>
                  </a:schemeClr>
                </a:solidFill>
                <a:latin typeface="Bahnschrift Light" panose="020B0502040204020203" pitchFamily="34" charset="0"/>
              </a:defRPr>
            </a:lvl2pPr>
            <a:lvl3pPr>
              <a:defRPr>
                <a:solidFill>
                  <a:schemeClr val="bg1">
                    <a:lumMod val="95000"/>
                  </a:schemeClr>
                </a:solidFill>
                <a:latin typeface="Bahnschrift Light" panose="020B0502040204020203" pitchFamily="34" charset="0"/>
              </a:defRPr>
            </a:lvl3pPr>
            <a:lvl4pPr>
              <a:defRPr>
                <a:solidFill>
                  <a:schemeClr val="bg1">
                    <a:lumMod val="95000"/>
                  </a:schemeClr>
                </a:solidFill>
                <a:latin typeface="Bahnschrift Light" panose="020B0502040204020203" pitchFamily="34" charset="0"/>
              </a:defRPr>
            </a:lvl4pPr>
            <a:lvl5pPr>
              <a:defRPr>
                <a:solidFill>
                  <a:schemeClr val="bg1">
                    <a:lumMod val="95000"/>
                  </a:schemeClr>
                </a:solidFill>
                <a:latin typeface="Bahnschrift Light" panose="020B0502040204020203" pitchFamily="34" charset="0"/>
              </a:defRPr>
            </a:lvl5pPr>
          </a:lstStyle>
          <a:p>
            <a:pPr lvl="0"/>
            <a:r>
              <a:rPr lang="fr-CA"/>
              <a:t>Mise en contexte</a:t>
            </a:r>
          </a:p>
          <a:p>
            <a:pPr lvl="0"/>
            <a:r>
              <a:rPr lang="fr-CA"/>
              <a:t>Mission, vision et valeurs</a:t>
            </a:r>
          </a:p>
          <a:p>
            <a:pPr lvl="0"/>
            <a:r>
              <a:rPr lang="fr-CA"/>
              <a:t>Portrait de l’école</a:t>
            </a:r>
          </a:p>
          <a:p>
            <a:pPr lvl="0"/>
            <a:r>
              <a:rPr lang="fr-CA"/>
              <a:t>Enjeux, orientation, objectifs, indicateurs et cible propres à l’établissement</a:t>
            </a:r>
          </a:p>
          <a:p>
            <a:pPr lvl="0"/>
            <a:r>
              <a:rPr lang="fr-CA"/>
              <a:t>Annexe 1 : Encadrement légaux</a:t>
            </a:r>
          </a:p>
          <a:p>
            <a:pPr marL="457200" marR="0" lvl="0" indent="-457200" algn="l" defTabSz="777240" rtl="0" eaLnBrk="1" fontAlgn="auto" latinLnBrk="0" hangingPunct="1">
              <a:lnSpc>
                <a:spcPct val="90000"/>
              </a:lnSpc>
              <a:spcBef>
                <a:spcPts val="850"/>
              </a:spcBef>
              <a:spcAft>
                <a:spcPts val="0"/>
              </a:spcAft>
              <a:buClrTx/>
              <a:buSzTx/>
              <a:buFont typeface="Arial" panose="020B0604020202020204" pitchFamily="34" charset="0"/>
              <a:buAutoNum type="arabicPeriod"/>
              <a:tabLst/>
              <a:defRPr/>
            </a:pPr>
            <a:r>
              <a:rPr lang="fr-CA"/>
              <a:t>Annexe 2 : Bilan de consultation et de l’analyse des besoins</a:t>
            </a:r>
          </a:p>
          <a:p>
            <a:pPr lvl="0"/>
            <a:endParaRPr lang="fr-CA"/>
          </a:p>
        </p:txBody>
      </p:sp>
    </p:spTree>
    <p:extLst>
      <p:ext uri="{BB962C8B-B14F-4D97-AF65-F5344CB8AC3E}">
        <p14:creationId xmlns:p14="http://schemas.microsoft.com/office/powerpoint/2010/main" val="22245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7E49235A-7805-4A92-ADB2-9EABC0A4045D}"/>
              </a:ext>
            </a:extLst>
          </p:cNvPr>
          <p:cNvSpPr>
            <a:spLocks noGrp="1"/>
          </p:cNvSpPr>
          <p:nvPr>
            <p:ph idx="1"/>
          </p:nvPr>
        </p:nvSpPr>
        <p:spPr>
          <a:xfrm>
            <a:off x="534353" y="1365504"/>
            <a:ext cx="6703695" cy="769404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oleil 3">
            <a:extLst>
              <a:ext uri="{FF2B5EF4-FFF2-40B4-BE49-F238E27FC236}">
                <a16:creationId xmlns:a16="http://schemas.microsoft.com/office/drawing/2014/main" id="{0919E63D-8101-4F99-8CDD-177B7D3FC71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2"/>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Tree>
    <p:extLst>
      <p:ext uri="{BB962C8B-B14F-4D97-AF65-F5344CB8AC3E}">
        <p14:creationId xmlns:p14="http://schemas.microsoft.com/office/powerpoint/2010/main" val="1254288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oleil 5">
            <a:extLst>
              <a:ext uri="{FF2B5EF4-FFF2-40B4-BE49-F238E27FC236}">
                <a16:creationId xmlns:a16="http://schemas.microsoft.com/office/drawing/2014/main" id="{8F4C4AA2-3FE1-474B-A008-76E9BE5143E1}"/>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
        <p:nvSpPr>
          <p:cNvPr id="5" name="Text Placeholder 2">
            <a:extLst>
              <a:ext uri="{FF2B5EF4-FFF2-40B4-BE49-F238E27FC236}">
                <a16:creationId xmlns:a16="http://schemas.microsoft.com/office/drawing/2014/main" id="{CDB6A559-4C6A-49FC-AC0F-14A2F0AD752D}"/>
              </a:ext>
            </a:extLst>
          </p:cNvPr>
          <p:cNvSpPr>
            <a:spLocks noGrp="1"/>
          </p:cNvSpPr>
          <p:nvPr>
            <p:ph idx="1"/>
          </p:nvPr>
        </p:nvSpPr>
        <p:spPr>
          <a:xfrm>
            <a:off x="534353" y="1365504"/>
            <a:ext cx="6703695" cy="769404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77098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BC3E68B4-01A5-4644-92D0-DE014089F92C}"/>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2584704"/>
            <a:ext cx="6703695" cy="647484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atin typeface="Comic Sans MS" panose="030F0702030302020204" pitchFamily="66" charset="0"/>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endParaRPr>
          </a:p>
          <a:p>
            <a:pPr lvl="0"/>
            <a:endParaRPr lang="en-US"/>
          </a:p>
        </p:txBody>
      </p:sp>
    </p:spTree>
    <p:extLst>
      <p:ext uri="{BB962C8B-B14F-4D97-AF65-F5344CB8AC3E}">
        <p14:creationId xmlns:p14="http://schemas.microsoft.com/office/powerpoint/2010/main" val="85368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2CF16DA3-6978-4725-A6C3-EF92CD0A6A8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2"/>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1853184"/>
            <a:ext cx="6703695" cy="720636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atin typeface="Comic Sans MS" panose="030F0702030302020204" pitchFamily="66" charset="0"/>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atin typeface="Comic Sans MS" panose="030F0702030302020204" pitchFamily="66" charset="0"/>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endParaRPr>
          </a:p>
          <a:p>
            <a:pPr lvl="0"/>
            <a:endParaRPr lang="en-US"/>
          </a:p>
        </p:txBody>
      </p:sp>
    </p:spTree>
    <p:extLst>
      <p:ext uri="{BB962C8B-B14F-4D97-AF65-F5344CB8AC3E}">
        <p14:creationId xmlns:p14="http://schemas.microsoft.com/office/powerpoint/2010/main" val="19827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oleil 4">
            <a:extLst>
              <a:ext uri="{FF2B5EF4-FFF2-40B4-BE49-F238E27FC236}">
                <a16:creationId xmlns:a16="http://schemas.microsoft.com/office/drawing/2014/main" id="{25C5C369-A233-4C45-9661-78E17DDE6E11}"/>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Slide Number Placeholder 5">
            <a:extLst>
              <a:ext uri="{FF2B5EF4-FFF2-40B4-BE49-F238E27FC236}">
                <a16:creationId xmlns:a16="http://schemas.microsoft.com/office/drawing/2014/main" id="{8F1A8387-97BF-4463-AF3D-2CCFE2226948}"/>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
        <p:nvSpPr>
          <p:cNvPr id="4" name="Text Placeholder 2">
            <a:extLst>
              <a:ext uri="{FF2B5EF4-FFF2-40B4-BE49-F238E27FC236}">
                <a16:creationId xmlns:a16="http://schemas.microsoft.com/office/drawing/2014/main" id="{FD3CBE4D-4893-4193-810D-4C8925CCD017}"/>
              </a:ext>
            </a:extLst>
          </p:cNvPr>
          <p:cNvSpPr>
            <a:spLocks noGrp="1"/>
          </p:cNvSpPr>
          <p:nvPr>
            <p:ph idx="1" hasCustomPrompt="1"/>
          </p:nvPr>
        </p:nvSpPr>
        <p:spPr>
          <a:xfrm>
            <a:off x="534353" y="2328672"/>
            <a:ext cx="6703695" cy="6730874"/>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endParaRPr>
          </a:p>
          <a:p>
            <a:pPr lvl="0"/>
            <a:endParaRPr lang="en-US"/>
          </a:p>
        </p:txBody>
      </p:sp>
    </p:spTree>
    <p:extLst>
      <p:ext uri="{BB962C8B-B14F-4D97-AF65-F5344CB8AC3E}">
        <p14:creationId xmlns:p14="http://schemas.microsoft.com/office/powerpoint/2010/main" val="14688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0A4C88C5-DA7D-4FB8-9B69-C8D12FB06F9E}"/>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fr-FR"/>
              <a:t>Modifiez le style du titre</a:t>
            </a:r>
            <a:endParaRPr lang="en-US"/>
          </a:p>
        </p:txBody>
      </p:sp>
      <p:sp>
        <p:nvSpPr>
          <p:cNvPr id="8" name="Soleil 7">
            <a:extLst>
              <a:ext uri="{FF2B5EF4-FFF2-40B4-BE49-F238E27FC236}">
                <a16:creationId xmlns:a16="http://schemas.microsoft.com/office/drawing/2014/main" id="{4884EB9B-65BB-462B-9D06-85EB1CFF0046}"/>
              </a:ext>
            </a:extLst>
          </p:cNvPr>
          <p:cNvSpPr/>
          <p:nvPr userDrawn="1"/>
        </p:nvSpPr>
        <p:spPr>
          <a:xfrm>
            <a:off x="3653028" y="9367031"/>
            <a:ext cx="466344" cy="438277"/>
          </a:xfrm>
          <a:prstGeom prst="sun">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ext Placeholder 2">
            <a:extLst>
              <a:ext uri="{FF2B5EF4-FFF2-40B4-BE49-F238E27FC236}">
                <a16:creationId xmlns:a16="http://schemas.microsoft.com/office/drawing/2014/main" id="{D580C72A-54A8-4C11-90A0-44ACBB3941CA}"/>
              </a:ext>
            </a:extLst>
          </p:cNvPr>
          <p:cNvSpPr>
            <a:spLocks noGrp="1"/>
          </p:cNvSpPr>
          <p:nvPr>
            <p:ph idx="1" hasCustomPrompt="1"/>
          </p:nvPr>
        </p:nvSpPr>
        <p:spPr>
          <a:xfrm>
            <a:off x="534353" y="2677584"/>
            <a:ext cx="6703695" cy="6381962"/>
          </a:xfrm>
          <a:prstGeom prst="rect">
            <a:avLst/>
          </a:prstGeom>
        </p:spPr>
        <p:txBody>
          <a:bodyPr vert="horz" lIns="91440" tIns="45720" rIns="91440" bIns="45720" rtlCol="0">
            <a:normAutofit/>
          </a:bodyPr>
          <a:lstStyle>
            <a:lvl1pPr marL="194310" marR="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lvl1pPr>
            <a:lvl2pPr marL="58293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2pPr>
            <a:lvl3pPr marL="97155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3pPr>
            <a:lvl4pPr marL="136017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4pPr>
            <a:lvl5pPr marL="1748790" marR="0"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lvl5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kumimoji="0" lang="fr-FR" sz="238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Modifier les styles du texte du masque</a:t>
            </a:r>
          </a:p>
          <a:p>
            <a:pPr marL="582930" marR="0" lvl="1"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204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Deuxième niveau</a:t>
            </a:r>
          </a:p>
          <a:p>
            <a:pPr marL="971550" marR="0" lvl="2"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70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Troisième niveau</a:t>
            </a:r>
          </a:p>
          <a:p>
            <a:pPr marL="1360170" marR="0" lvl="3"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Quatrième niveau</a:t>
            </a:r>
          </a:p>
          <a:p>
            <a:pPr marL="1748790" marR="0" lvl="4" indent="-194310" algn="l" defTabSz="777240" rtl="0" eaLnBrk="1" fontAlgn="auto" latinLnBrk="0" hangingPunct="1">
              <a:lnSpc>
                <a:spcPct val="90000"/>
              </a:lnSpc>
              <a:spcBef>
                <a:spcPts val="425"/>
              </a:spcBef>
              <a:spcAft>
                <a:spcPts val="0"/>
              </a:spcAft>
              <a:buClrTx/>
              <a:buSzTx/>
              <a:buFont typeface="Arial" panose="020B0604020202020204" pitchFamily="34" charset="0"/>
              <a:buChar char="•"/>
              <a:tabLst/>
              <a:defRPr/>
            </a:pPr>
            <a:r>
              <a:rPr kumimoji="0" lang="fr-FR"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rPr>
              <a:t>Cinquième niveau</a:t>
            </a:r>
            <a:endParaRPr kumimoji="0" lang="en-US" sz="1530" b="0" i="0" u="none" strike="noStrike" kern="1200" cap="none" spc="0" normalizeH="0" baseline="0" noProof="0">
              <a:ln>
                <a:noFill/>
              </a:ln>
              <a:solidFill>
                <a:prstClr val="black"/>
              </a:solidFill>
              <a:effectLst/>
              <a:uLnTx/>
              <a:uFillTx/>
              <a:latin typeface="Bahnschrift Light" panose="020B0502040204020203" pitchFamily="34" charset="0"/>
              <a:ea typeface="+mn-ea"/>
              <a:cs typeface="+mn-cs"/>
            </a:endParaRPr>
          </a:p>
          <a:p>
            <a:pPr lvl="0"/>
            <a:endParaRPr lang="en-US"/>
          </a:p>
        </p:txBody>
      </p:sp>
      <p:sp>
        <p:nvSpPr>
          <p:cNvPr id="7" name="Slide Number Placeholder 5">
            <a:extLst>
              <a:ext uri="{FF2B5EF4-FFF2-40B4-BE49-F238E27FC236}">
                <a16:creationId xmlns:a16="http://schemas.microsoft.com/office/drawing/2014/main" id="{085F5BBD-B5F8-4ADE-ACC0-8A442D6A96B7}"/>
              </a:ext>
            </a:extLst>
          </p:cNvPr>
          <p:cNvSpPr>
            <a:spLocks noGrp="1"/>
          </p:cNvSpPr>
          <p:nvPr>
            <p:ph type="sldNum" sz="quarter" idx="4"/>
          </p:nvPr>
        </p:nvSpPr>
        <p:spPr>
          <a:xfrm>
            <a:off x="3011805" y="9318410"/>
            <a:ext cx="1748790" cy="535517"/>
          </a:xfrm>
          <a:prstGeom prst="rect">
            <a:avLst/>
          </a:prstGeom>
        </p:spPr>
        <p:txBody>
          <a:bodyPr vert="horz" lIns="91440" tIns="45720" rIns="91440" bIns="45720" rtlCol="0" anchor="ctr"/>
          <a:lstStyle>
            <a:lvl1pPr algn="ctr">
              <a:defRPr sz="1020">
                <a:solidFill>
                  <a:schemeClr val="tx1"/>
                </a:solidFill>
              </a:defRPr>
            </a:lvl1pPr>
          </a:lstStyle>
          <a:p>
            <a:fld id="{69436CF9-745E-4864-AC7D-908D8433F1E5}" type="slidenum">
              <a:rPr lang="fr-CA" smtClean="0"/>
              <a:pPr/>
              <a:t>‹N°›</a:t>
            </a:fld>
            <a:endParaRPr lang="fr-CA"/>
          </a:p>
        </p:txBody>
      </p:sp>
    </p:spTree>
    <p:extLst>
      <p:ext uri="{BB962C8B-B14F-4D97-AF65-F5344CB8AC3E}">
        <p14:creationId xmlns:p14="http://schemas.microsoft.com/office/powerpoint/2010/main" val="425998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Slide Number Placeholder 5"/>
          <p:cNvSpPr>
            <a:spLocks noGrp="1"/>
          </p:cNvSpPr>
          <p:nvPr>
            <p:ph type="sldNum" sz="quarter" idx="4"/>
          </p:nvPr>
        </p:nvSpPr>
        <p:spPr>
          <a:xfrm>
            <a:off x="3011805" y="9334328"/>
            <a:ext cx="1748790" cy="535517"/>
          </a:xfrm>
          <a:prstGeom prst="rect">
            <a:avLst/>
          </a:prstGeom>
        </p:spPr>
        <p:txBody>
          <a:bodyPr vert="horz" lIns="91440" tIns="45720" rIns="91440" bIns="45720" rtlCol="0" anchor="ctr"/>
          <a:lstStyle>
            <a:lvl1pPr algn="ctr">
              <a:defRPr sz="1020">
                <a:solidFill>
                  <a:schemeClr val="tx1">
                    <a:tint val="75000"/>
                  </a:schemeClr>
                </a:solidFill>
                <a:latin typeface="Comic Sans MS" panose="030F0702030302020204" pitchFamily="66" charset="0"/>
              </a:defRPr>
            </a:lvl1pPr>
          </a:lstStyle>
          <a:p>
            <a:fld id="{69436CF9-745E-4864-AC7D-908D8433F1E5}" type="slidenum">
              <a:rPr lang="fr-CA" smtClean="0"/>
              <a:pPr/>
              <a:t>‹N°›</a:t>
            </a:fld>
            <a:endParaRPr lang="fr-CA"/>
          </a:p>
        </p:txBody>
      </p:sp>
    </p:spTree>
    <p:extLst>
      <p:ext uri="{BB962C8B-B14F-4D97-AF65-F5344CB8AC3E}">
        <p14:creationId xmlns:p14="http://schemas.microsoft.com/office/powerpoint/2010/main" val="512663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9" r:id="rId5"/>
    <p:sldLayoutId id="2147483670" r:id="rId6"/>
    <p:sldLayoutId id="2147483671" r:id="rId7"/>
    <p:sldLayoutId id="2147483667" r:id="rId8"/>
  </p:sldLayoutIdLst>
  <p:hf hdr="0" ftr="0" dt="0"/>
  <p:txStyles>
    <p:titleStyle>
      <a:lvl1pPr algn="l" defTabSz="777240" rtl="0" eaLnBrk="1" latinLnBrk="0" hangingPunct="1">
        <a:lnSpc>
          <a:spcPct val="90000"/>
        </a:lnSpc>
        <a:spcBef>
          <a:spcPct val="0"/>
        </a:spcBef>
        <a:buNone/>
        <a:defRPr sz="3740" kern="1200">
          <a:solidFill>
            <a:schemeClr val="tx1"/>
          </a:solidFill>
          <a:latin typeface="Comic Sans MS" panose="030F0702030302020204" pitchFamily="66" charset="0"/>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Comic Sans MS" panose="030F0702030302020204" pitchFamily="66" charset="0"/>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Comic Sans MS" panose="030F0702030302020204" pitchFamily="66" charset="0"/>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Comic Sans MS" panose="030F0702030302020204" pitchFamily="66" charset="0"/>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Comic Sans MS" panose="030F0702030302020204" pitchFamily="66" charset="0"/>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Comic Sans MS" panose="030F0702030302020204" pitchFamily="66" charset="0"/>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B7BB9CE-4AE6-4659-9B32-7E94B92396ED}"/>
              </a:ext>
            </a:extLst>
          </p:cNvPr>
          <p:cNvSpPr>
            <a:spLocks noGrp="1"/>
          </p:cNvSpPr>
          <p:nvPr>
            <p:ph type="sldNum" sz="quarter" idx="12"/>
          </p:nvPr>
        </p:nvSpPr>
        <p:spPr/>
        <p:txBody>
          <a:bodyPr/>
          <a:lstStyle/>
          <a:p>
            <a:fld id="{69436CF9-745E-4864-AC7D-908D8433F1E5}" type="slidenum">
              <a:rPr lang="fr-CA" smtClean="0"/>
              <a:pPr/>
              <a:t>1</a:t>
            </a:fld>
            <a:endParaRPr lang="fr-CA"/>
          </a:p>
        </p:txBody>
      </p:sp>
      <p:pic>
        <p:nvPicPr>
          <p:cNvPr id="11" name="Image 10">
            <a:extLst>
              <a:ext uri="{FF2B5EF4-FFF2-40B4-BE49-F238E27FC236}">
                <a16:creationId xmlns:a16="http://schemas.microsoft.com/office/drawing/2014/main" id="{EA0286B0-0F96-47BD-B68F-23A825CFD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65748"/>
          </a:xfrm>
          <a:prstGeom prst="rect">
            <a:avLst/>
          </a:prstGeom>
        </p:spPr>
      </p:pic>
      <p:pic>
        <p:nvPicPr>
          <p:cNvPr id="15" name="Image 14">
            <a:extLst>
              <a:ext uri="{FF2B5EF4-FFF2-40B4-BE49-F238E27FC236}">
                <a16:creationId xmlns:a16="http://schemas.microsoft.com/office/drawing/2014/main" id="{DE1A1B18-0D09-4954-8E95-48E2AD52F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pic>
        <p:nvPicPr>
          <p:cNvPr id="4" name="Image 3">
            <a:extLst>
              <a:ext uri="{FF2B5EF4-FFF2-40B4-BE49-F238E27FC236}">
                <a16:creationId xmlns:a16="http://schemas.microsoft.com/office/drawing/2014/main" id="{A9F253A9-7C2B-45C7-890E-12CAE25BF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pic>
        <p:nvPicPr>
          <p:cNvPr id="6" name="Image 5">
            <a:extLst>
              <a:ext uri="{FF2B5EF4-FFF2-40B4-BE49-F238E27FC236}">
                <a16:creationId xmlns:a16="http://schemas.microsoft.com/office/drawing/2014/main" id="{E0A2B3EA-FAA0-467E-A7FC-C721DD7FC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pic>
        <p:nvPicPr>
          <p:cNvPr id="8" name="Image 7">
            <a:extLst>
              <a:ext uri="{FF2B5EF4-FFF2-40B4-BE49-F238E27FC236}">
                <a16:creationId xmlns:a16="http://schemas.microsoft.com/office/drawing/2014/main" id="{BCE5FAF4-CCDD-4E11-BE05-4997B6BA5B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Tree>
    <p:extLst>
      <p:ext uri="{BB962C8B-B14F-4D97-AF65-F5344CB8AC3E}">
        <p14:creationId xmlns:p14="http://schemas.microsoft.com/office/powerpoint/2010/main" val="2997918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du contenu 8">
            <a:extLst>
              <a:ext uri="{FF2B5EF4-FFF2-40B4-BE49-F238E27FC236}">
                <a16:creationId xmlns:a16="http://schemas.microsoft.com/office/drawing/2014/main" id="{8A8F6729-D5FD-4D0A-A703-0E4C4EB5FE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52" y="0"/>
            <a:ext cx="7799352" cy="10096250"/>
          </a:xfrm>
        </p:spPr>
      </p:pic>
      <p:sp>
        <p:nvSpPr>
          <p:cNvPr id="3" name="Espace réservé du numéro de diapositive 2">
            <a:extLst>
              <a:ext uri="{FF2B5EF4-FFF2-40B4-BE49-F238E27FC236}">
                <a16:creationId xmlns:a16="http://schemas.microsoft.com/office/drawing/2014/main" id="{9A935DD6-CEEE-416B-9242-FC47F04CD4D0}"/>
              </a:ext>
            </a:extLst>
          </p:cNvPr>
          <p:cNvSpPr>
            <a:spLocks noGrp="1"/>
          </p:cNvSpPr>
          <p:nvPr>
            <p:ph type="sldNum" sz="quarter" idx="4"/>
          </p:nvPr>
        </p:nvSpPr>
        <p:spPr/>
        <p:txBody>
          <a:bodyPr/>
          <a:lstStyle/>
          <a:p>
            <a:r>
              <a:rPr lang="fr-CA"/>
              <a:t>9</a:t>
            </a:r>
          </a:p>
        </p:txBody>
      </p:sp>
      <p:sp>
        <p:nvSpPr>
          <p:cNvPr id="8" name="Rectangle 7">
            <a:extLst>
              <a:ext uri="{FF2B5EF4-FFF2-40B4-BE49-F238E27FC236}">
                <a16:creationId xmlns:a16="http://schemas.microsoft.com/office/drawing/2014/main" id="{2A6494B8-23BE-4805-8442-EB70EF8A7304}"/>
              </a:ext>
            </a:extLst>
          </p:cNvPr>
          <p:cNvSpPr/>
          <p:nvPr/>
        </p:nvSpPr>
        <p:spPr>
          <a:xfrm>
            <a:off x="617561" y="7601803"/>
            <a:ext cx="2139287" cy="20228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4" name="Rectangle 3">
            <a:extLst>
              <a:ext uri="{FF2B5EF4-FFF2-40B4-BE49-F238E27FC236}">
                <a16:creationId xmlns:a16="http://schemas.microsoft.com/office/drawing/2014/main" id="{E69D80F3-DB5B-4B37-A19A-F4B52577B993}"/>
              </a:ext>
            </a:extLst>
          </p:cNvPr>
          <p:cNvSpPr/>
          <p:nvPr/>
        </p:nvSpPr>
        <p:spPr>
          <a:xfrm>
            <a:off x="491319" y="1806289"/>
            <a:ext cx="6864824" cy="7417415"/>
          </a:xfrm>
          <a:prstGeom prst="rect">
            <a:avLst/>
          </a:prstGeom>
        </p:spPr>
        <p:txBody>
          <a:bodyPr wrap="square">
            <a:spAutoFit/>
          </a:bodyPr>
          <a:lstStyle/>
          <a:p>
            <a:pPr algn="just"/>
            <a:r>
              <a:rPr lang="fr-CA" sz="1400"/>
              <a:t>À l’école Carle, nous priorisons et valorisons l’apprentissage de la lecture auprès des élèves de tous les niveaux pour une meilleure intégration dans la vie scolaire et sociale. Pour nous, la lecture doit d’abord et avant tout être une source de plaisir et de divertissement pour les élèves. Les enseignants ont donc un souci de créer des activités éducatives, motivantes et stimulantes qui permettront aux élèves de faire des apprentissages signifiants et durables. Nous avons créé un programme de mentorat en francisation. Des élèves de cinquième et sixième année mentorent des élèves qui ont des besoins en francisation en faisant la lecture aux plus jeunes, ce qui favorise la découverte de la langue. Une autre initiative a été de créer un partenariat entre les élèves des classes de langage et ceux du premier et du deuxième cycle pour pratiquer la lecture. La lecture devient à la fois une activité de socialisation et d’apprentissage. Nous considérons donc que la maîtrise de la compétence en lecture est essentielle pour l’apprentissage dans les différents contextes disciplinaires favorisant ainsi la réussite des élèves.  Nous pensons que les résultats faibles en résolution de problème mathématique sont en partie explicables par les difficultés en lecture. Il nous apparaît important de mettre la lecture au centre de nos préoccupations.</a:t>
            </a:r>
          </a:p>
          <a:p>
            <a:pPr algn="just"/>
            <a:r>
              <a:rPr lang="fr-CA" sz="1400"/>
              <a:t>Le bien-être physique et psychologique des enfants est un enjeu de taille qui occupe une grande place dans notre quotidien.  Les réponses des divers sondages ont démontré que les parents et les divers intervenants demeurent préoccupés.   Le harcèlement et l’intimidation sont perçus comme étant présents dans le milieu et nous souhaitons voir disparaître ces comportements négatifs qui nuisent au sain développement des enfants.  Notre système d’émulation et notre équipe d’intervention seront des leviers importants dans notre démarche. </a:t>
            </a:r>
          </a:p>
          <a:p>
            <a:pPr algn="just"/>
            <a:r>
              <a:rPr lang="fr-CA" sz="1400"/>
              <a:t>Dans notre établissement scolaire, nous avons un profond respect de l’environnement. Plusieurs gestes à caractère écologiques sont posés tels que la création d’un aménagement paysager harmonieux, le recyclage, la corvée du printemps dans la cour d’école, l’entretien printanier des plates-bandes, la réutilisation des matériaux lors des projets, etc. </a:t>
            </a:r>
          </a:p>
          <a:p>
            <a:pPr algn="just"/>
            <a:r>
              <a:rPr lang="fr-CA" sz="1400"/>
              <a:t>La pédagogie numérique occupe une grande place dans notre environnement.   Nous avons une responsable très active et une brigade d’élèves qui forment et accompagnent les enseignants et les élève.  Les directions sont proactives dans l’utilisation des diverses plates-formes et encouragent le personnel dans leur utilisation en offrant des formations et des opportunités de pratiquer.    Nous sommes également dans l’élaboration d’un environnement multimédia pour répondre aux besoins grandissants de nos élèves en matière de technologie afin de bien les préparer pour le futur.  La connaissance des outils et des bonnes pratiques sont au cœur de notre accompagnement.</a:t>
            </a:r>
          </a:p>
        </p:txBody>
      </p:sp>
    </p:spTree>
    <p:extLst>
      <p:ext uri="{BB962C8B-B14F-4D97-AF65-F5344CB8AC3E}">
        <p14:creationId xmlns:p14="http://schemas.microsoft.com/office/powerpoint/2010/main" val="293885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E352C84-A963-456A-A95A-080A510826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7" y="0"/>
            <a:ext cx="7770113" cy="10058400"/>
          </a:xfrm>
        </p:spPr>
      </p:pic>
      <p:sp>
        <p:nvSpPr>
          <p:cNvPr id="7" name="Rectangle 6">
            <a:extLst>
              <a:ext uri="{FF2B5EF4-FFF2-40B4-BE49-F238E27FC236}">
                <a16:creationId xmlns:a16="http://schemas.microsoft.com/office/drawing/2014/main" id="{BF561E70-84C9-4B3B-AB7D-63BF48BBBD8B}"/>
              </a:ext>
            </a:extLst>
          </p:cNvPr>
          <p:cNvSpPr/>
          <p:nvPr/>
        </p:nvSpPr>
        <p:spPr>
          <a:xfrm>
            <a:off x="617561" y="7601803"/>
            <a:ext cx="2139287" cy="202284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CA7B3ABA-8BAE-432A-BE77-AFFAF2E6A08A}"/>
              </a:ext>
            </a:extLst>
          </p:cNvPr>
          <p:cNvSpPr>
            <a:spLocks noGrp="1"/>
          </p:cNvSpPr>
          <p:nvPr>
            <p:ph type="sldNum" sz="quarter" idx="4"/>
          </p:nvPr>
        </p:nvSpPr>
        <p:spPr/>
        <p:txBody>
          <a:bodyPr/>
          <a:lstStyle/>
          <a:p>
            <a:r>
              <a:rPr lang="fr-CA"/>
              <a:t>10</a:t>
            </a:r>
          </a:p>
        </p:txBody>
      </p:sp>
      <p:graphicFrame>
        <p:nvGraphicFramePr>
          <p:cNvPr id="6" name="Tableau 5">
            <a:extLst>
              <a:ext uri="{FF2B5EF4-FFF2-40B4-BE49-F238E27FC236}">
                <a16:creationId xmlns:a16="http://schemas.microsoft.com/office/drawing/2014/main" id="{0068D5DC-C8DB-4467-82F9-6D4125C68FE0}"/>
              </a:ext>
            </a:extLst>
          </p:cNvPr>
          <p:cNvGraphicFramePr>
            <a:graphicFrameLocks noGrp="1"/>
          </p:cNvGraphicFramePr>
          <p:nvPr>
            <p:extLst>
              <p:ext uri="{D42A27DB-BD31-4B8C-83A1-F6EECF244321}">
                <p14:modId xmlns:p14="http://schemas.microsoft.com/office/powerpoint/2010/main" val="1395552879"/>
              </p:ext>
            </p:extLst>
          </p:nvPr>
        </p:nvGraphicFramePr>
        <p:xfrm>
          <a:off x="520883" y="2005185"/>
          <a:ext cx="6813366" cy="6101715"/>
        </p:xfrm>
        <a:graphic>
          <a:graphicData uri="http://schemas.openxmlformats.org/drawingml/2006/table">
            <a:tbl>
              <a:tblPr firstRow="1" firstCol="1" bandRow="1">
                <a:tableStyleId>{5C22544A-7EE6-4342-B048-85BDC9FD1C3A}</a:tableStyleId>
              </a:tblPr>
              <a:tblGrid>
                <a:gridCol w="944501">
                  <a:extLst>
                    <a:ext uri="{9D8B030D-6E8A-4147-A177-3AD203B41FA5}">
                      <a16:colId xmlns:a16="http://schemas.microsoft.com/office/drawing/2014/main" val="1652283432"/>
                    </a:ext>
                  </a:extLst>
                </a:gridCol>
                <a:gridCol w="808892">
                  <a:extLst>
                    <a:ext uri="{9D8B030D-6E8A-4147-A177-3AD203B41FA5}">
                      <a16:colId xmlns:a16="http://schemas.microsoft.com/office/drawing/2014/main" val="9082683"/>
                    </a:ext>
                  </a:extLst>
                </a:gridCol>
                <a:gridCol w="844061">
                  <a:extLst>
                    <a:ext uri="{9D8B030D-6E8A-4147-A177-3AD203B41FA5}">
                      <a16:colId xmlns:a16="http://schemas.microsoft.com/office/drawing/2014/main" val="2083809695"/>
                    </a:ext>
                  </a:extLst>
                </a:gridCol>
                <a:gridCol w="926124">
                  <a:extLst>
                    <a:ext uri="{9D8B030D-6E8A-4147-A177-3AD203B41FA5}">
                      <a16:colId xmlns:a16="http://schemas.microsoft.com/office/drawing/2014/main" val="3877392077"/>
                    </a:ext>
                  </a:extLst>
                </a:gridCol>
                <a:gridCol w="1031630">
                  <a:extLst>
                    <a:ext uri="{9D8B030D-6E8A-4147-A177-3AD203B41FA5}">
                      <a16:colId xmlns:a16="http://schemas.microsoft.com/office/drawing/2014/main" val="814016973"/>
                    </a:ext>
                  </a:extLst>
                </a:gridCol>
                <a:gridCol w="1113693">
                  <a:extLst>
                    <a:ext uri="{9D8B030D-6E8A-4147-A177-3AD203B41FA5}">
                      <a16:colId xmlns:a16="http://schemas.microsoft.com/office/drawing/2014/main" val="2095962954"/>
                    </a:ext>
                  </a:extLst>
                </a:gridCol>
                <a:gridCol w="1144465">
                  <a:extLst>
                    <a:ext uri="{9D8B030D-6E8A-4147-A177-3AD203B41FA5}">
                      <a16:colId xmlns:a16="http://schemas.microsoft.com/office/drawing/2014/main" val="1432113202"/>
                    </a:ext>
                  </a:extLst>
                </a:gridCol>
              </a:tblGrid>
              <a:tr h="288728">
                <a:tc>
                  <a:txBody>
                    <a:bodyPr/>
                    <a:lstStyle/>
                    <a:p>
                      <a:pPr algn="just">
                        <a:lnSpc>
                          <a:spcPct val="115000"/>
                        </a:lnSpc>
                        <a:spcAft>
                          <a:spcPts val="1200"/>
                        </a:spcAft>
                      </a:pPr>
                      <a:r>
                        <a:rPr lang="fr-CA" sz="900" dirty="0">
                          <a:solidFill>
                            <a:schemeClr val="bg2">
                              <a:lumMod val="25000"/>
                            </a:schemeClr>
                          </a:solidFill>
                          <a:effectLst/>
                        </a:rPr>
                        <a:t>ENJEUX </a:t>
                      </a:r>
                      <a:endParaRPr lang="fr-CA" sz="900"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COHÉRENCE AVEC LE PEVR</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ORIENTATIONS</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OBJECTIF</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SITUATION ACTUELLE</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INDICATEUR</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1200"/>
                        </a:spcAft>
                      </a:pPr>
                      <a:r>
                        <a:rPr lang="fr-CA" sz="900" b="1" dirty="0">
                          <a:solidFill>
                            <a:schemeClr val="bg2">
                              <a:lumMod val="25000"/>
                            </a:schemeClr>
                          </a:solidFill>
                          <a:effectLst/>
                        </a:rPr>
                        <a:t>CIBLE</a:t>
                      </a:r>
                      <a:endParaRPr lang="fr-CA" sz="900" b="1"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68656744"/>
                  </a:ext>
                </a:extLst>
              </a:tr>
              <a:tr h="1219214">
                <a:tc>
                  <a:txBody>
                    <a:bodyPr/>
                    <a:lstStyle/>
                    <a:p>
                      <a:pPr>
                        <a:lnSpc>
                          <a:spcPct val="115000"/>
                        </a:lnSpc>
                        <a:spcAft>
                          <a:spcPts val="1200"/>
                        </a:spcAft>
                      </a:pPr>
                      <a:r>
                        <a:rPr lang="fr-CA" sz="900" dirty="0">
                          <a:solidFill>
                            <a:schemeClr val="bg2">
                              <a:lumMod val="25000"/>
                            </a:schemeClr>
                          </a:solidFill>
                          <a:effectLst/>
                        </a:rPr>
                        <a:t>Réussite scolaire</a:t>
                      </a:r>
                    </a:p>
                    <a:p>
                      <a:pPr>
                        <a:lnSpc>
                          <a:spcPct val="115000"/>
                        </a:lnSpc>
                        <a:spcAft>
                          <a:spcPts val="1200"/>
                        </a:spcAft>
                      </a:pPr>
                      <a:r>
                        <a:rPr lang="fr-CA" sz="900" dirty="0">
                          <a:solidFill>
                            <a:schemeClr val="bg2">
                              <a:lumMod val="25000"/>
                            </a:schemeClr>
                          </a:solidFill>
                          <a:effectLst/>
                        </a:rPr>
                        <a:t>(français)</a:t>
                      </a:r>
                      <a:endParaRPr lang="fr-CA" sz="900"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15000"/>
                        </a:lnSpc>
                        <a:spcAft>
                          <a:spcPts val="1200"/>
                        </a:spcAft>
                      </a:pPr>
                      <a:r>
                        <a:rPr lang="fr-CA" sz="900" dirty="0">
                          <a:effectLst/>
                        </a:rPr>
                        <a:t>À la fin du PEVR, les taux de réussite des élèves auront augmenté.</a:t>
                      </a:r>
                    </a:p>
                    <a:p>
                      <a:pPr>
                        <a:lnSpc>
                          <a:spcPct val="115000"/>
                        </a:lnSpc>
                        <a:spcAft>
                          <a:spcPts val="1200"/>
                        </a:spcAft>
                      </a:pPr>
                      <a:r>
                        <a:rPr lang="fr-CA" sz="900" dirty="0">
                          <a:effectLst/>
                        </a:rPr>
                        <a:t>Cible (83%/4</a:t>
                      </a:r>
                      <a:r>
                        <a:rPr lang="fr-CA" sz="900" baseline="30000" dirty="0">
                          <a:effectLst/>
                        </a:rPr>
                        <a:t>e</a:t>
                      </a:r>
                      <a:r>
                        <a:rPr lang="fr-CA" sz="900" dirty="0">
                          <a:effectLst/>
                        </a:rPr>
                        <a:t> année)</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1200"/>
                        </a:spcAft>
                      </a:pPr>
                      <a:r>
                        <a:rPr lang="fr-CA" sz="900" dirty="0">
                          <a:effectLst/>
                        </a:rPr>
                        <a:t>Soutenir le développement des compétences en lecture.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1200"/>
                        </a:spcAft>
                      </a:pPr>
                      <a:r>
                        <a:rPr lang="fr-CA" sz="900" dirty="0">
                          <a:effectLst/>
                        </a:rPr>
                        <a:t>Augmenter de 10 points de pourcentage le taux de réussite à l’épreuve obligatoire de français lecture en 4</a:t>
                      </a:r>
                      <a:r>
                        <a:rPr lang="fr-CA" sz="900" baseline="30000" dirty="0">
                          <a:effectLst/>
                        </a:rPr>
                        <a:t>e</a:t>
                      </a:r>
                      <a:r>
                        <a:rPr lang="fr-CA" sz="900" dirty="0">
                          <a:effectLst/>
                        </a:rPr>
                        <a:t> année.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1200"/>
                        </a:spcAft>
                      </a:pPr>
                      <a:r>
                        <a:rPr lang="fr-CA" sz="900" dirty="0">
                          <a:effectLst/>
                        </a:rPr>
                        <a:t>Taux de réussite de 69% à l’épreuve obligatoire de français lecture de 4</a:t>
                      </a:r>
                      <a:r>
                        <a:rPr lang="fr-CA" sz="900" baseline="30000" dirty="0">
                          <a:effectLst/>
                        </a:rPr>
                        <a:t>e</a:t>
                      </a:r>
                      <a:r>
                        <a:rPr lang="fr-CA" sz="900" dirty="0">
                          <a:effectLst/>
                        </a:rPr>
                        <a:t> année en 2023.</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1200"/>
                        </a:spcAft>
                      </a:pPr>
                      <a:r>
                        <a:rPr lang="fr-CA" sz="900" dirty="0">
                          <a:effectLst/>
                        </a:rPr>
                        <a:t>Taux de réussite à l’épreuve obligatoire de français lecture de 4</a:t>
                      </a:r>
                      <a:r>
                        <a:rPr lang="fr-CA" sz="900" baseline="30000" dirty="0">
                          <a:effectLst/>
                        </a:rPr>
                        <a:t>e</a:t>
                      </a:r>
                      <a:r>
                        <a:rPr lang="fr-CA" sz="900" dirty="0">
                          <a:effectLst/>
                        </a:rPr>
                        <a:t> année.</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15000"/>
                        </a:lnSpc>
                        <a:spcAft>
                          <a:spcPts val="1200"/>
                        </a:spcAft>
                      </a:pPr>
                      <a:r>
                        <a:rPr lang="fr-CA" sz="900" dirty="0">
                          <a:effectLst/>
                        </a:rPr>
                        <a:t>Taux de réussite de 79% à l’épreuve obligatoire de français lecture de 4</a:t>
                      </a:r>
                      <a:r>
                        <a:rPr lang="fr-CA" sz="900" baseline="30000" dirty="0">
                          <a:effectLst/>
                        </a:rPr>
                        <a:t>e</a:t>
                      </a:r>
                      <a:r>
                        <a:rPr lang="fr-CA" sz="900" dirty="0">
                          <a:effectLst/>
                        </a:rPr>
                        <a:t> année d’ici 2027.</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8255696"/>
                  </a:ext>
                </a:extLst>
              </a:tr>
              <a:tr h="1360809">
                <a:tc>
                  <a:txBody>
                    <a:bodyPr/>
                    <a:lstStyle/>
                    <a:p>
                      <a:pPr>
                        <a:lnSpc>
                          <a:spcPct val="115000"/>
                        </a:lnSpc>
                        <a:spcAft>
                          <a:spcPts val="1200"/>
                        </a:spcAft>
                      </a:pPr>
                      <a:r>
                        <a:rPr lang="fr-CA" sz="900" dirty="0">
                          <a:solidFill>
                            <a:schemeClr val="bg2">
                              <a:lumMod val="25000"/>
                            </a:schemeClr>
                          </a:solidFill>
                          <a:effectLst/>
                        </a:rPr>
                        <a:t>Réussite scolaire</a:t>
                      </a:r>
                    </a:p>
                    <a:p>
                      <a:pPr>
                        <a:lnSpc>
                          <a:spcPct val="115000"/>
                        </a:lnSpc>
                        <a:spcAft>
                          <a:spcPts val="1200"/>
                        </a:spcAft>
                      </a:pPr>
                      <a:r>
                        <a:rPr lang="fr-CA" sz="800" dirty="0">
                          <a:solidFill>
                            <a:schemeClr val="bg2">
                              <a:lumMod val="25000"/>
                            </a:schemeClr>
                          </a:solidFill>
                          <a:effectLst/>
                        </a:rPr>
                        <a:t>(</a:t>
                      </a:r>
                      <a:r>
                        <a:rPr lang="fr-CA" sz="900" dirty="0">
                          <a:solidFill>
                            <a:schemeClr val="bg2">
                              <a:lumMod val="25000"/>
                            </a:schemeClr>
                          </a:solidFill>
                          <a:effectLst/>
                        </a:rPr>
                        <a:t>mathématique</a:t>
                      </a:r>
                      <a:r>
                        <a:rPr lang="fr-CA" sz="800" dirty="0">
                          <a:solidFill>
                            <a:schemeClr val="bg2">
                              <a:lumMod val="25000"/>
                            </a:schemeClr>
                          </a:solidFill>
                          <a:effectLst/>
                        </a:rPr>
                        <a:t>)</a:t>
                      </a:r>
                      <a:endParaRPr lang="fr-CA" sz="800"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15000"/>
                        </a:lnSpc>
                        <a:spcAft>
                          <a:spcPts val="1200"/>
                        </a:spcAft>
                      </a:pPr>
                      <a:r>
                        <a:rPr lang="fr-CA" sz="900" dirty="0">
                          <a:effectLst/>
                        </a:rPr>
                        <a:t>À la fin du PEVR, les taux de réussite des élèves auront augmenté.</a:t>
                      </a:r>
                    </a:p>
                    <a:p>
                      <a:pPr>
                        <a:lnSpc>
                          <a:spcPct val="115000"/>
                        </a:lnSpc>
                        <a:spcAft>
                          <a:spcPts val="1200"/>
                        </a:spcAft>
                      </a:pPr>
                      <a:r>
                        <a:rPr lang="fr-CA" sz="900" dirty="0">
                          <a:effectLst/>
                        </a:rPr>
                        <a:t>Cible (80,7%/6</a:t>
                      </a:r>
                      <a:r>
                        <a:rPr lang="fr-CA" sz="900" baseline="30000" dirty="0">
                          <a:effectLst/>
                        </a:rPr>
                        <a:t>e</a:t>
                      </a:r>
                      <a:r>
                        <a:rPr lang="fr-CA" sz="900" dirty="0">
                          <a:effectLst/>
                        </a:rPr>
                        <a:t> année)</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Soutenir le développement des compétences en résolution de problème mathématique.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Augmenter de 10 points de pourcentage le taux de réussite à l’épreuve obligatoire de résolution de problème mathématique en 4</a:t>
                      </a:r>
                      <a:r>
                        <a:rPr lang="fr-CA" sz="900" baseline="30000" dirty="0">
                          <a:effectLst/>
                        </a:rPr>
                        <a:t>e</a:t>
                      </a:r>
                      <a:r>
                        <a:rPr lang="fr-CA" sz="900" dirty="0">
                          <a:effectLst/>
                        </a:rPr>
                        <a:t> année.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Taux de réussite de 67% à l’épreuve obligatoire de résolution de problème mathématique en 4</a:t>
                      </a:r>
                      <a:r>
                        <a:rPr lang="fr-CA" sz="900" baseline="30000" dirty="0">
                          <a:effectLst/>
                        </a:rPr>
                        <a:t>e</a:t>
                      </a:r>
                      <a:r>
                        <a:rPr lang="fr-CA" sz="900" dirty="0">
                          <a:effectLst/>
                        </a:rPr>
                        <a:t> année en 2023</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Taux de réussite à l’épreuve obligatoire de résolution de problème mathématique de 4</a:t>
                      </a:r>
                      <a:r>
                        <a:rPr lang="fr-CA" sz="900" baseline="30000" dirty="0">
                          <a:effectLst/>
                        </a:rPr>
                        <a:t>e</a:t>
                      </a:r>
                      <a:r>
                        <a:rPr lang="fr-CA" sz="900" dirty="0">
                          <a:effectLst/>
                        </a:rPr>
                        <a:t> année.</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Taux de réussite de 77% à l’épreuve obligatoire de résolution de problème mathématique de 4</a:t>
                      </a:r>
                      <a:r>
                        <a:rPr lang="fr-CA" sz="900" baseline="30000" dirty="0">
                          <a:effectLst/>
                        </a:rPr>
                        <a:t>e</a:t>
                      </a:r>
                      <a:r>
                        <a:rPr lang="fr-CA" sz="900" dirty="0">
                          <a:effectLst/>
                        </a:rPr>
                        <a:t> année d’ici 2027.</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0326672"/>
                  </a:ext>
                </a:extLst>
              </a:tr>
              <a:tr h="1397000">
                <a:tc>
                  <a:txBody>
                    <a:bodyPr/>
                    <a:lstStyle/>
                    <a:p>
                      <a:pPr>
                        <a:lnSpc>
                          <a:spcPct val="115000"/>
                        </a:lnSpc>
                        <a:spcAft>
                          <a:spcPts val="1200"/>
                        </a:spcAft>
                      </a:pPr>
                      <a:r>
                        <a:rPr lang="fr-CA" sz="900" dirty="0">
                          <a:solidFill>
                            <a:schemeClr val="bg2">
                              <a:lumMod val="25000"/>
                            </a:schemeClr>
                          </a:solidFill>
                          <a:effectLst/>
                        </a:rPr>
                        <a:t>Assurer aux élèves un milieu de vie saine et sécuritaire</a:t>
                      </a:r>
                      <a:endParaRPr lang="fr-CA" sz="900"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15000"/>
                        </a:lnSpc>
                        <a:spcAft>
                          <a:spcPts val="1200"/>
                        </a:spcAft>
                      </a:pPr>
                      <a:r>
                        <a:rPr lang="fr-CA" sz="900" dirty="0">
                          <a:effectLst/>
                        </a:rPr>
                        <a:t>À la fin du PEVR, les écoles qui le souhaitent participeront au programme de soutien au comportement positif</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200"/>
                        </a:spcAft>
                      </a:pPr>
                      <a:r>
                        <a:rPr lang="fr-CA" sz="900" dirty="0">
                          <a:effectLst/>
                        </a:rPr>
                        <a:t>Renforcer la structure d’encadrement dans les gestions des incidents violents ou d’intimidation.</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200"/>
                        </a:spcAft>
                      </a:pPr>
                      <a:r>
                        <a:rPr lang="fr-CA" sz="900" dirty="0">
                          <a:effectLst/>
                        </a:rPr>
                        <a:t>Diminuer le nombre d’incidents à caractère violent répertoriés dans l’école de 50 %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200"/>
                        </a:spcAft>
                      </a:pPr>
                      <a:r>
                        <a:rPr lang="fr-CA" sz="900" dirty="0">
                          <a:effectLst/>
                        </a:rPr>
                        <a:t>Le nombre d’incidents à caractère violent était de 102 cas, pour l’année 2021-2022.</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200"/>
                        </a:spcAft>
                      </a:pPr>
                      <a:r>
                        <a:rPr lang="fr-CA" sz="900" dirty="0">
                          <a:effectLst/>
                        </a:rPr>
                        <a:t>Le nombre d’incidents à caractère violent dans l’école par année.</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ct val="115000"/>
                        </a:lnSpc>
                        <a:spcAft>
                          <a:spcPts val="1200"/>
                        </a:spcAft>
                      </a:pPr>
                      <a:r>
                        <a:rPr lang="fr-CA" sz="900" dirty="0">
                          <a:effectLst/>
                        </a:rPr>
                        <a:t>Moins de 51 incidents à caractère violent par année dans l’école d’ici 2027.</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45718698"/>
                  </a:ext>
                </a:extLst>
              </a:tr>
              <a:tr h="1086883">
                <a:tc>
                  <a:txBody>
                    <a:bodyPr/>
                    <a:lstStyle/>
                    <a:p>
                      <a:pPr>
                        <a:lnSpc>
                          <a:spcPct val="115000"/>
                        </a:lnSpc>
                        <a:spcAft>
                          <a:spcPts val="1200"/>
                        </a:spcAft>
                      </a:pPr>
                      <a:r>
                        <a:rPr lang="fr-CA" sz="900" dirty="0">
                          <a:solidFill>
                            <a:schemeClr val="bg2">
                              <a:lumMod val="25000"/>
                            </a:schemeClr>
                          </a:solidFill>
                          <a:effectLst/>
                        </a:rPr>
                        <a:t>L’implantation d’une culture numérique</a:t>
                      </a:r>
                      <a:endParaRPr lang="fr-CA" sz="900" dirty="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15000"/>
                        </a:lnSpc>
                        <a:spcAft>
                          <a:spcPts val="1200"/>
                        </a:spcAft>
                      </a:pPr>
                      <a:r>
                        <a:rPr lang="fr-CA" sz="900" b="0" i="0" u="none" strike="noStrike" noProof="0" dirty="0">
                          <a:effectLst/>
                          <a:latin typeface="Calibri"/>
                        </a:rPr>
                        <a:t>À la fin du PEVR, le plan d’action visant l’utilisation du numérique sera développé par chaque établissement et service</a:t>
                      </a:r>
                      <a:endParaRPr lang="fr-CA" dirty="0"/>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Favoriser le développement des compétences numériques du personnel et des élèves.</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Augmenter le nombre de personne qui assiste à une formation dans l’année en lien avec le numérique.  </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Le nombre d'enseignants qui ont fait plus de 2 formations en lien avec le numérique et de huit. </a:t>
                      </a: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Le nombre de formation suivis par chaque enseignant.</a:t>
                      </a:r>
                      <a:endParaRPr lang="fr-C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nSpc>
                          <a:spcPct val="115000"/>
                        </a:lnSpc>
                        <a:spcAft>
                          <a:spcPts val="1200"/>
                        </a:spcAft>
                      </a:pPr>
                      <a:r>
                        <a:rPr lang="fr-CA" sz="900" dirty="0">
                          <a:effectLst/>
                        </a:rPr>
                        <a:t>Tous les enseignants auront participé à plus de trois formations en lien avec le numérique.</a:t>
                      </a:r>
                    </a:p>
                  </a:txBody>
                  <a:tcPr marL="49320" marR="493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35186537"/>
                  </a:ext>
                </a:extLst>
              </a:tr>
            </a:tbl>
          </a:graphicData>
        </a:graphic>
      </p:graphicFrame>
      <p:sp>
        <p:nvSpPr>
          <p:cNvPr id="8" name="Rectangle 7">
            <a:extLst>
              <a:ext uri="{FF2B5EF4-FFF2-40B4-BE49-F238E27FC236}">
                <a16:creationId xmlns:a16="http://schemas.microsoft.com/office/drawing/2014/main" id="{57ADEF66-888C-43A2-A122-00F415D826E7}"/>
              </a:ext>
            </a:extLst>
          </p:cNvPr>
          <p:cNvSpPr/>
          <p:nvPr/>
        </p:nvSpPr>
        <p:spPr>
          <a:xfrm>
            <a:off x="570604" y="9041613"/>
            <a:ext cx="6713923" cy="1015663"/>
          </a:xfrm>
          <a:prstGeom prst="rect">
            <a:avLst/>
          </a:prstGeom>
        </p:spPr>
        <p:txBody>
          <a:bodyPr wrap="square">
            <a:spAutoFit/>
          </a:bodyPr>
          <a:lstStyle/>
          <a:p>
            <a:pPr algn="just">
              <a:spcBef>
                <a:spcPts val="1200"/>
              </a:spcBef>
              <a:spcAft>
                <a:spcPts val="600"/>
              </a:spcAft>
            </a:pPr>
            <a:r>
              <a:rPr lang="fr-CA" sz="1200">
                <a:solidFill>
                  <a:schemeClr val="bg2">
                    <a:lumMod val="25000"/>
                  </a:schemeClr>
                </a:solidFill>
                <a:latin typeface="Calibri" panose="020F0502020204030204" pitchFamily="34" charset="0"/>
                <a:ea typeface="Times New Roman" panose="02020603050405020304" pitchFamily="18" charset="0"/>
                <a:cs typeface="Calibri" panose="020F0502020204030204" pitchFamily="34" charset="0"/>
              </a:rPr>
              <a:t>La cohérence des interventions et le soutien en salle de classe nous guideront vers des pratiques efficaces, soutenues par l’analyse de données et reconnues pas la recherche. Nous souhaitons ainsi améliorer les résultats des élèves.  La collaboration entre les divers intervenants, l’engagement et la mobilisation de nos équipes de travail permettront d’améliorer le sentiment de bien-être et de sécurité dans notre milieu.  </a:t>
            </a:r>
            <a:endParaRPr lang="fr-CA" sz="1200">
              <a:solidFill>
                <a:schemeClr val="bg2">
                  <a:lumMod val="25000"/>
                </a:schemeClr>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23839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AB3197D2-9022-45A8-A434-182F510BD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
        <p:nvSpPr>
          <p:cNvPr id="2" name="Espace réservé du numéro de diapositive 1">
            <a:extLst>
              <a:ext uri="{FF2B5EF4-FFF2-40B4-BE49-F238E27FC236}">
                <a16:creationId xmlns:a16="http://schemas.microsoft.com/office/drawing/2014/main" id="{C70F7867-27E5-4C05-A72C-3D7FCCCE84D9}"/>
              </a:ext>
            </a:extLst>
          </p:cNvPr>
          <p:cNvSpPr>
            <a:spLocks noGrp="1"/>
          </p:cNvSpPr>
          <p:nvPr>
            <p:ph type="sldNum" sz="quarter" idx="4"/>
          </p:nvPr>
        </p:nvSpPr>
        <p:spPr/>
        <p:txBody>
          <a:bodyPr/>
          <a:lstStyle/>
          <a:p>
            <a:r>
              <a:rPr lang="fr-CA"/>
              <a:t>11</a:t>
            </a:r>
          </a:p>
        </p:txBody>
      </p:sp>
      <p:sp>
        <p:nvSpPr>
          <p:cNvPr id="10" name="Rectangle 9">
            <a:extLst>
              <a:ext uri="{FF2B5EF4-FFF2-40B4-BE49-F238E27FC236}">
                <a16:creationId xmlns:a16="http://schemas.microsoft.com/office/drawing/2014/main" id="{61B13152-9EA2-45F6-B3DA-81A49B85ED8A}"/>
              </a:ext>
            </a:extLst>
          </p:cNvPr>
          <p:cNvSpPr/>
          <p:nvPr/>
        </p:nvSpPr>
        <p:spPr>
          <a:xfrm>
            <a:off x="556591" y="1692793"/>
            <a:ext cx="6798366" cy="6771084"/>
          </a:xfrm>
          <a:prstGeom prst="rect">
            <a:avLst/>
          </a:prstGeom>
        </p:spPr>
        <p:txBody>
          <a:bodyPr wrap="square">
            <a:spAutoFit/>
          </a:bodyPr>
          <a:lstStyle/>
          <a:p>
            <a:pPr marL="285750" indent="-285750" fontAlgn="base">
              <a:buFont typeface="Arial" panose="020B0604020202020204" pitchFamily="34" charset="0"/>
              <a:buChar char="•"/>
            </a:pPr>
            <a:r>
              <a:rPr lang="fr-CA" sz="1400"/>
              <a:t>CONSIDÉRANT que le projet éducatif d’un établissement d’enseignement doit remplir les conditions qui suivent (LIP, articles 37 et 97.1) :​</a:t>
            </a:r>
          </a:p>
          <a:p>
            <a:pPr lvl="0" fontAlgn="base"/>
            <a:r>
              <a:rPr lang="fr-CA" sz="1400"/>
              <a:t>la description du contexte dans lequel l’établissement d’enseignement évolue et les principaux enjeux auxquels il doit faire face, notamment en matière de réussite éducative et, dans le cas d’un centre de formation professionnelle, d’adéquation entre la formation et les besoins régionaux ou nationaux de main-d’œuvre ; ​</a:t>
            </a:r>
          </a:p>
          <a:p>
            <a:pPr lvl="0" fontAlgn="base"/>
            <a:r>
              <a:rPr lang="fr-CA" sz="1400"/>
              <a:t>les orientations propres à l’établissement d’enseignement et les objectifs retenus pour améliorer la réussite éducative ; ​</a:t>
            </a:r>
          </a:p>
          <a:p>
            <a:pPr lvl="0" fontAlgn="base"/>
            <a:r>
              <a:rPr lang="fr-CA" sz="1400"/>
              <a:t>les cibles qui doivent être atteintes au terme de la période couverte par le projet éducatif; ​</a:t>
            </a:r>
          </a:p>
          <a:p>
            <a:pPr lvl="0" fontAlgn="base"/>
            <a:r>
              <a:rPr lang="fr-CA" sz="1400"/>
              <a:t>les indicateurs utilisés pour mesurer l’atteinte des objectifs et des cibles; ​</a:t>
            </a:r>
          </a:p>
          <a:p>
            <a:pPr lvl="0" fontAlgn="base"/>
            <a:r>
              <a:rPr lang="fr-CA" sz="1400"/>
              <a:t>la périodicité de l’évaluation du projet éducatif, déterminée en collaboration avec le centre de services scolaire; ​</a:t>
            </a:r>
          </a:p>
          <a:p>
            <a:pPr marL="285750" indent="-285750" fontAlgn="base">
              <a:buFont typeface="Arial" panose="020B0604020202020204" pitchFamily="34" charset="0"/>
              <a:buChar char="•"/>
            </a:pPr>
            <a:r>
              <a:rPr lang="fr-CA" sz="1400"/>
              <a:t>CONSIDÉRANT que le projet éducatif doit respecter la liberté de conscience et de religion des élèves, des parents et des membres du personnel de l’école (LIP, article 37);​</a:t>
            </a:r>
          </a:p>
          <a:p>
            <a:pPr marL="285750" indent="-285750" fontAlgn="base">
              <a:buFont typeface="Arial" panose="020B0604020202020204" pitchFamily="34" charset="0"/>
              <a:buChar char="•"/>
            </a:pPr>
            <a:r>
              <a:rPr lang="fr-CA" sz="1400"/>
              <a:t>CONSIDÉRANT que le projet éducatif doit couvrir une période qui s’harmonise avec celle du plan d’engagement vers la réussite du centre de services scolaire et celle du plan stratégique du Ministère (LIP, articles 37.1, 97.2 et 209.1) ;​</a:t>
            </a:r>
          </a:p>
          <a:p>
            <a:pPr marL="285750" indent="-285750" fontAlgn="base">
              <a:buFont typeface="Arial" panose="020B0604020202020204" pitchFamily="34" charset="0"/>
              <a:buChar char="•"/>
            </a:pPr>
            <a:r>
              <a:rPr lang="fr-CA" sz="1400"/>
              <a:t>CONSIDÉRANT que le projet éducatif doit assurer une cohérence par rapport au plan d’engagement vers la réussite du centre de services scolaire (LIP, articles 37 et 97.1) ; ​</a:t>
            </a:r>
          </a:p>
          <a:p>
            <a:pPr marL="285750" indent="-285750" fontAlgn="base">
              <a:buFont typeface="Arial" panose="020B0604020202020204" pitchFamily="34" charset="0"/>
              <a:buChar char="•"/>
            </a:pPr>
            <a:r>
              <a:rPr lang="fr-CA" sz="1400"/>
              <a:t>CONSIDÉRANT que le conseil d’établissement adopte le projet éducatif de l’école (ou du centre), voit à sa réalisation et procède à son évaluation selon la périodicité qui y est prévue (LIP, article 74) ;​</a:t>
            </a:r>
          </a:p>
          <a:p>
            <a:pPr marL="285750" indent="-285750" fontAlgn="base">
              <a:buFont typeface="Arial" panose="020B0604020202020204" pitchFamily="34" charset="0"/>
              <a:buChar char="•"/>
            </a:pPr>
            <a:r>
              <a:rPr lang="fr-CA" sz="1400"/>
              <a:t>CONSIDÉRANT que le conseil d’établissement, tout au long du processus d’élaboration du projet éducatif, a favorisé la participation des élèves, des parents, des enseignants, des autres membres du personnel de l’école et de représentants de la communauté et du centre de services scolaire (LIP, article 74) ;​</a:t>
            </a:r>
          </a:p>
          <a:p>
            <a:pPr fontAlgn="base"/>
            <a:r>
              <a:rPr lang="fr-CA" sz="1400"/>
              <a:t>​</a:t>
            </a:r>
          </a:p>
          <a:p>
            <a:pPr fontAlgn="base"/>
            <a:r>
              <a:rPr lang="fr-CA" sz="1400"/>
              <a:t>Il est proposé par _______________ que le projet éducatif 2023-2027 de l’école Carle soit adopté. </a:t>
            </a:r>
          </a:p>
          <a:p>
            <a:pPr algn="just" fontAlgn="base">
              <a:spcAft>
                <a:spcPts val="0"/>
              </a:spcAft>
            </a:pPr>
            <a:endParaRPr lang="fr-CA" sz="1400">
              <a:ea typeface="Times New Roman" panose="02020603050405020304" pitchFamily="18" charset="0"/>
            </a:endParaRPr>
          </a:p>
        </p:txBody>
      </p:sp>
    </p:spTree>
    <p:extLst>
      <p:ext uri="{BB962C8B-B14F-4D97-AF65-F5344CB8AC3E}">
        <p14:creationId xmlns:p14="http://schemas.microsoft.com/office/powerpoint/2010/main" val="246878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C014848-B1BD-40A2-968B-D6050A1F1E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
        <p:nvSpPr>
          <p:cNvPr id="2" name="Espace réservé du numéro de diapositive 1">
            <a:extLst>
              <a:ext uri="{FF2B5EF4-FFF2-40B4-BE49-F238E27FC236}">
                <a16:creationId xmlns:a16="http://schemas.microsoft.com/office/drawing/2014/main" id="{C70F7867-27E5-4C05-A72C-3D7FCCCE84D9}"/>
              </a:ext>
            </a:extLst>
          </p:cNvPr>
          <p:cNvSpPr>
            <a:spLocks noGrp="1"/>
          </p:cNvSpPr>
          <p:nvPr>
            <p:ph type="sldNum" sz="quarter" idx="4"/>
          </p:nvPr>
        </p:nvSpPr>
        <p:spPr/>
        <p:txBody>
          <a:bodyPr/>
          <a:lstStyle/>
          <a:p>
            <a:r>
              <a:rPr lang="fr-CA"/>
              <a:t>12</a:t>
            </a:r>
          </a:p>
        </p:txBody>
      </p:sp>
      <p:sp>
        <p:nvSpPr>
          <p:cNvPr id="10" name="Rectangle 9">
            <a:extLst>
              <a:ext uri="{FF2B5EF4-FFF2-40B4-BE49-F238E27FC236}">
                <a16:creationId xmlns:a16="http://schemas.microsoft.com/office/drawing/2014/main" id="{61B13152-9EA2-45F6-B3DA-81A49B85ED8A}"/>
              </a:ext>
            </a:extLst>
          </p:cNvPr>
          <p:cNvSpPr/>
          <p:nvPr/>
        </p:nvSpPr>
        <p:spPr>
          <a:xfrm>
            <a:off x="755744" y="1951211"/>
            <a:ext cx="6231909" cy="5693866"/>
          </a:xfrm>
          <a:prstGeom prst="rect">
            <a:avLst/>
          </a:prstGeom>
        </p:spPr>
        <p:txBody>
          <a:bodyPr wrap="square">
            <a:spAutoFit/>
          </a:bodyPr>
          <a:lstStyle/>
          <a:p>
            <a:pPr algn="just" fontAlgn="base">
              <a:spcAft>
                <a:spcPts val="0"/>
              </a:spcAft>
            </a:pPr>
            <a:r>
              <a:rPr lang="fr-CA" sz="1400">
                <a:solidFill>
                  <a:srgbClr val="000000"/>
                </a:solidFill>
                <a:ea typeface="Times New Roman" panose="02020603050405020304" pitchFamily="18" charset="0"/>
              </a:rPr>
              <a:t>La Loi sur l’instruction publique (L.R.Q. c. 1-13.3) précise que le projet éducatif d’un établissement d’enseignement doit remplir les conditions qui suivent :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Présenter les éléments suivants (LIP, articles 37 et 97.1) :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La description du contexte dans lequel l’établissement d’enseignement évolue et les principaux enjeux auxquels il doit faire face, notamment en matière de réussite éducative et, dans le cas d’un centre de formation professionnelle, d’adéquation entre la formation et les besoins régionaux ou nationaux de main-d’œuvre ;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Les orientations propres à l’établissement d’enseignement et les objectifs retenus pour améliorer la réussite éducative ;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Les cibles qui doivent être atteintes au terme de la période couverte par le projet éducatif;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Les indicateurs utilisés pour mesurer l’atteinte des objectifs et des cibles;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La périodicité de l’évaluation du projet éducatif, déterminée en collaboration avec le centre de services scolaire; ​</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Respecter la liberté de conscience et de religion des élèves, des parents et des membres du personnel de l’école (LIP, article 37)4;​</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Couvrir une période qui s’harmonise avec celle du plan d’engagement vers la réussite du centre de services scolaire et celle du plan stratégique du Ministère (LIP, articles 37.1, 97.2 et 209.1);​</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Respecter, le cas échéant, les modalités établies par le ministre en ce qui a trait à la coordination de l’ensemble de la démarche de planification stratégique entre les établissements d’enseignement, le centre de services scolaire et le Ministère (LIP, article 459.3);​</a:t>
            </a:r>
            <a:endParaRPr lang="fr-CA" sz="1400">
              <a:ea typeface="Times New Roman" panose="02020603050405020304" pitchFamily="18" charset="0"/>
            </a:endParaRPr>
          </a:p>
          <a:p>
            <a:pPr marL="342900" lvl="0" indent="-342900" algn="just" fontAlgn="base">
              <a:spcAft>
                <a:spcPts val="0"/>
              </a:spcAft>
              <a:buSzPts val="1000"/>
              <a:buFont typeface="Symbol" panose="05050102010706020507" pitchFamily="18" charset="2"/>
              <a:buChar char=""/>
              <a:tabLst>
                <a:tab pos="457200" algn="l"/>
              </a:tabLst>
            </a:pPr>
            <a:r>
              <a:rPr lang="fr-CA" sz="1400">
                <a:solidFill>
                  <a:srgbClr val="000000"/>
                </a:solidFill>
                <a:ea typeface="Times New Roman" panose="02020603050405020304" pitchFamily="18" charset="0"/>
              </a:rPr>
              <a:t>Assurer une cohérence par rapport au plan d’engagement vers la réussite du centre de services scolaire (LIP, articles 37 et 97.1).</a:t>
            </a:r>
            <a:endParaRPr lang="fr-CA" sz="1400">
              <a:ea typeface="Times New Roman" panose="02020603050405020304" pitchFamily="18" charset="0"/>
            </a:endParaRPr>
          </a:p>
        </p:txBody>
      </p:sp>
    </p:spTree>
    <p:extLst>
      <p:ext uri="{BB962C8B-B14F-4D97-AF65-F5344CB8AC3E}">
        <p14:creationId xmlns:p14="http://schemas.microsoft.com/office/powerpoint/2010/main" val="256533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39E5283-CCBE-40E0-82CC-D5DF8DC57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0"/>
            <a:ext cx="7762736" cy="10048849"/>
          </a:xfrm>
          <a:prstGeom prst="rect">
            <a:avLst/>
          </a:prstGeom>
        </p:spPr>
      </p:pic>
      <p:sp>
        <p:nvSpPr>
          <p:cNvPr id="2" name="Espace réservé du numéro de diapositive 1">
            <a:extLst>
              <a:ext uri="{FF2B5EF4-FFF2-40B4-BE49-F238E27FC236}">
                <a16:creationId xmlns:a16="http://schemas.microsoft.com/office/drawing/2014/main" id="{D8A87B0B-7F2B-4E7D-826A-CBDB4BBC7E82}"/>
              </a:ext>
            </a:extLst>
          </p:cNvPr>
          <p:cNvSpPr>
            <a:spLocks noGrp="1"/>
          </p:cNvSpPr>
          <p:nvPr>
            <p:ph type="sldNum" sz="quarter" idx="4"/>
          </p:nvPr>
        </p:nvSpPr>
        <p:spPr/>
        <p:txBody>
          <a:bodyPr/>
          <a:lstStyle/>
          <a:p>
            <a:r>
              <a:rPr lang="fr-CA"/>
              <a:t>13</a:t>
            </a:r>
          </a:p>
        </p:txBody>
      </p:sp>
      <p:pic>
        <p:nvPicPr>
          <p:cNvPr id="6" name="Image 5">
            <a:extLst>
              <a:ext uri="{FF2B5EF4-FFF2-40B4-BE49-F238E27FC236}">
                <a16:creationId xmlns:a16="http://schemas.microsoft.com/office/drawing/2014/main" id="{70F80437-2997-458A-99FA-250CC873C069}"/>
              </a:ext>
            </a:extLst>
          </p:cNvPr>
          <p:cNvPicPr/>
          <p:nvPr/>
        </p:nvPicPr>
        <p:blipFill rotWithShape="1">
          <a:blip r:embed="rId3"/>
          <a:srcRect l="6066" r="6066"/>
          <a:stretch/>
        </p:blipFill>
        <p:spPr>
          <a:xfrm>
            <a:off x="615461" y="2066192"/>
            <a:ext cx="6611816" cy="3859823"/>
          </a:xfrm>
          <a:prstGeom prst="rect">
            <a:avLst/>
          </a:prstGeom>
        </p:spPr>
      </p:pic>
    </p:spTree>
    <p:extLst>
      <p:ext uri="{BB962C8B-B14F-4D97-AF65-F5344CB8AC3E}">
        <p14:creationId xmlns:p14="http://schemas.microsoft.com/office/powerpoint/2010/main" val="719598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75C6B91-B5B7-4A0F-A185-27F52FDD8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62736" cy="10048849"/>
          </a:xfrm>
          <a:prstGeom prst="rect">
            <a:avLst/>
          </a:prstGeom>
        </p:spPr>
      </p:pic>
      <p:sp>
        <p:nvSpPr>
          <p:cNvPr id="2" name="Espace réservé du numéro de diapositive 1">
            <a:extLst>
              <a:ext uri="{FF2B5EF4-FFF2-40B4-BE49-F238E27FC236}">
                <a16:creationId xmlns:a16="http://schemas.microsoft.com/office/drawing/2014/main" id="{C3D3D6A2-605A-4E83-B88D-0090DEE37279}"/>
              </a:ext>
            </a:extLst>
          </p:cNvPr>
          <p:cNvSpPr>
            <a:spLocks noGrp="1"/>
          </p:cNvSpPr>
          <p:nvPr>
            <p:ph type="sldNum" sz="quarter" idx="4"/>
          </p:nvPr>
        </p:nvSpPr>
        <p:spPr/>
        <p:txBody>
          <a:bodyPr/>
          <a:lstStyle/>
          <a:p>
            <a:r>
              <a:rPr lang="fr-CA"/>
              <a:t>14</a:t>
            </a:r>
          </a:p>
        </p:txBody>
      </p:sp>
      <p:graphicFrame>
        <p:nvGraphicFramePr>
          <p:cNvPr id="3" name="Tableau 2">
            <a:extLst>
              <a:ext uri="{FF2B5EF4-FFF2-40B4-BE49-F238E27FC236}">
                <a16:creationId xmlns:a16="http://schemas.microsoft.com/office/drawing/2014/main" id="{A5EDF4C5-4765-4C5A-9D0C-B71EED3B54B0}"/>
              </a:ext>
            </a:extLst>
          </p:cNvPr>
          <p:cNvGraphicFramePr>
            <a:graphicFrameLocks noGrp="1"/>
          </p:cNvGraphicFramePr>
          <p:nvPr>
            <p:extLst>
              <p:ext uri="{D42A27DB-BD31-4B8C-83A1-F6EECF244321}">
                <p14:modId xmlns:p14="http://schemas.microsoft.com/office/powerpoint/2010/main" val="960346931"/>
              </p:ext>
            </p:extLst>
          </p:nvPr>
        </p:nvGraphicFramePr>
        <p:xfrm>
          <a:off x="916677" y="2142900"/>
          <a:ext cx="5929381" cy="2225040"/>
        </p:xfrm>
        <a:graphic>
          <a:graphicData uri="http://schemas.openxmlformats.org/drawingml/2006/table">
            <a:tbl>
              <a:tblPr firstRow="1" bandRow="1">
                <a:tableStyleId>{5C22544A-7EE6-4342-B048-85BDC9FD1C3A}</a:tableStyleId>
              </a:tblPr>
              <a:tblGrid>
                <a:gridCol w="2258902">
                  <a:extLst>
                    <a:ext uri="{9D8B030D-6E8A-4147-A177-3AD203B41FA5}">
                      <a16:colId xmlns:a16="http://schemas.microsoft.com/office/drawing/2014/main" val="2530811511"/>
                    </a:ext>
                  </a:extLst>
                </a:gridCol>
                <a:gridCol w="3670479">
                  <a:extLst>
                    <a:ext uri="{9D8B030D-6E8A-4147-A177-3AD203B41FA5}">
                      <a16:colId xmlns:a16="http://schemas.microsoft.com/office/drawing/2014/main" val="2831415841"/>
                    </a:ext>
                  </a:extLst>
                </a:gridCol>
              </a:tblGrid>
              <a:tr h="370840">
                <a:tc>
                  <a:txBody>
                    <a:bodyPr/>
                    <a:lstStyle/>
                    <a:p>
                      <a:pPr algn="ctr"/>
                      <a:r>
                        <a:rPr lang="fr-CA">
                          <a:solidFill>
                            <a:schemeClr val="tx1"/>
                          </a:solidFill>
                        </a:rPr>
                        <a:t>Nombre d’enseignants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CA">
                          <a:solidFill>
                            <a:schemeClr val="tx1"/>
                          </a:solidFill>
                        </a:rPr>
                        <a:t>Nombre de formations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23484124"/>
                  </a:ext>
                </a:extLst>
              </a:tr>
              <a:tr h="370840">
                <a:tc>
                  <a:txBody>
                    <a:bodyPr/>
                    <a:lstStyle/>
                    <a:p>
                      <a:pPr algn="ctr"/>
                      <a:r>
                        <a:rPr lang="fr-CA">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4179792"/>
                  </a:ext>
                </a:extLst>
              </a:tr>
              <a:tr h="370840">
                <a:tc>
                  <a:txBody>
                    <a:bodyPr/>
                    <a:lstStyle/>
                    <a:p>
                      <a:pPr algn="ctr"/>
                      <a:r>
                        <a:rPr lang="fr-CA"/>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3893916"/>
                  </a:ext>
                </a:extLst>
              </a:tr>
              <a:tr h="370840">
                <a:tc>
                  <a:txBody>
                    <a:bodyPr/>
                    <a:lstStyle/>
                    <a:p>
                      <a:pPr algn="ctr"/>
                      <a:r>
                        <a:rPr lang="fr-CA"/>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502267"/>
                  </a:ext>
                </a:extLst>
              </a:tr>
              <a:tr h="370840">
                <a:tc>
                  <a:txBody>
                    <a:bodyPr/>
                    <a:lstStyle/>
                    <a:p>
                      <a:pPr algn="ctr"/>
                      <a:r>
                        <a:rPr lang="fr-CA"/>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2219004"/>
                  </a:ext>
                </a:extLst>
              </a:tr>
              <a:tr h="370840">
                <a:tc>
                  <a:txBody>
                    <a:bodyPr/>
                    <a:lstStyle/>
                    <a:p>
                      <a:pPr algn="ctr"/>
                      <a:r>
                        <a:rPr lang="fr-CA"/>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CA"/>
                        <a:t>5 et plus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039685"/>
                  </a:ext>
                </a:extLst>
              </a:tr>
            </a:tbl>
          </a:graphicData>
        </a:graphic>
      </p:graphicFrame>
      <p:graphicFrame>
        <p:nvGraphicFramePr>
          <p:cNvPr id="15" name="Graphique 14">
            <a:extLst>
              <a:ext uri="{FF2B5EF4-FFF2-40B4-BE49-F238E27FC236}">
                <a16:creationId xmlns:a16="http://schemas.microsoft.com/office/drawing/2014/main" id="{8EBA43A9-4F3A-4B8B-A408-8284D33ED9D2}"/>
              </a:ext>
            </a:extLst>
          </p:cNvPr>
          <p:cNvGraphicFramePr/>
          <p:nvPr>
            <p:extLst>
              <p:ext uri="{D42A27DB-BD31-4B8C-83A1-F6EECF244321}">
                <p14:modId xmlns:p14="http://schemas.microsoft.com/office/powerpoint/2010/main" val="1070664474"/>
              </p:ext>
            </p:extLst>
          </p:nvPr>
        </p:nvGraphicFramePr>
        <p:xfrm>
          <a:off x="1290567" y="4868250"/>
          <a:ext cx="5181600" cy="345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215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2F7772C-325D-4760-95EF-CAED880EB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
        <p:nvSpPr>
          <p:cNvPr id="3" name="Espace réservé du texte 2">
            <a:extLst>
              <a:ext uri="{FF2B5EF4-FFF2-40B4-BE49-F238E27FC236}">
                <a16:creationId xmlns:a16="http://schemas.microsoft.com/office/drawing/2014/main" id="{E0F2549F-1239-4BA9-8430-9B09E33EC2CA}"/>
              </a:ext>
            </a:extLst>
          </p:cNvPr>
          <p:cNvSpPr>
            <a:spLocks noGrp="1"/>
          </p:cNvSpPr>
          <p:nvPr>
            <p:ph type="body" sz="quarter" idx="13"/>
          </p:nvPr>
        </p:nvSpPr>
        <p:spPr>
          <a:xfrm>
            <a:off x="146304" y="1674870"/>
            <a:ext cx="3135888" cy="5973445"/>
          </a:xfrm>
        </p:spPr>
        <p:txBody>
          <a:bodyPr/>
          <a:lstStyle/>
          <a:p>
            <a:pPr lvl="0"/>
            <a:endParaRPr lang="fr-CA">
              <a:solidFill>
                <a:schemeClr val="bg2">
                  <a:lumMod val="25000"/>
                </a:schemeClr>
              </a:solidFill>
            </a:endParaRPr>
          </a:p>
          <a:p>
            <a:pPr lvl="0"/>
            <a:r>
              <a:rPr lang="fr-CA" sz="1400">
                <a:solidFill>
                  <a:schemeClr val="bg2">
                    <a:lumMod val="25000"/>
                  </a:schemeClr>
                </a:solidFill>
                <a:latin typeface="Calibri" panose="020F0502020204030204" pitchFamily="34" charset="0"/>
                <a:cs typeface="Calibri" panose="020F0502020204030204" pitchFamily="34" charset="0"/>
              </a:rPr>
              <a:t>Mise en contexte</a:t>
            </a:r>
          </a:p>
          <a:p>
            <a:pPr lvl="0"/>
            <a:r>
              <a:rPr lang="fr-CA" sz="1400">
                <a:solidFill>
                  <a:schemeClr val="bg2">
                    <a:lumMod val="25000"/>
                  </a:schemeClr>
                </a:solidFill>
                <a:latin typeface="Calibri" panose="020F0502020204030204" pitchFamily="34" charset="0"/>
                <a:cs typeface="Calibri" panose="020F0502020204030204" pitchFamily="34" charset="0"/>
              </a:rPr>
              <a:t>Mot de la direction et de la présidence du conseil d’établissement</a:t>
            </a:r>
          </a:p>
          <a:p>
            <a:pPr lvl="0"/>
            <a:r>
              <a:rPr lang="fr-CA" sz="1400">
                <a:solidFill>
                  <a:schemeClr val="bg2">
                    <a:lumMod val="25000"/>
                  </a:schemeClr>
                </a:solidFill>
                <a:latin typeface="Calibri" panose="020F0502020204030204" pitchFamily="34" charset="0"/>
                <a:cs typeface="Calibri" panose="020F0502020204030204" pitchFamily="34" charset="0"/>
              </a:rPr>
              <a:t>Présentation de l’établissement</a:t>
            </a:r>
          </a:p>
          <a:p>
            <a:r>
              <a:rPr lang="fr-CA" sz="1400">
                <a:solidFill>
                  <a:schemeClr val="bg2">
                    <a:lumMod val="25000"/>
                  </a:schemeClr>
                </a:solidFill>
                <a:latin typeface="Calibri" panose="020F0502020204030204" pitchFamily="34" charset="0"/>
                <a:cs typeface="Calibri" panose="020F0502020204030204" pitchFamily="34" charset="0"/>
              </a:rPr>
              <a:t>Portrait de l’école</a:t>
            </a:r>
          </a:p>
          <a:p>
            <a:pPr lvl="0"/>
            <a:r>
              <a:rPr lang="fr-CA" sz="1400">
                <a:solidFill>
                  <a:schemeClr val="bg2">
                    <a:lumMod val="25000"/>
                  </a:schemeClr>
                </a:solidFill>
                <a:latin typeface="Calibri" panose="020F0502020204030204" pitchFamily="34" charset="0"/>
                <a:cs typeface="Calibri" panose="020F0502020204030204" pitchFamily="34" charset="0"/>
              </a:rPr>
              <a:t>Mission, vision et valeurs</a:t>
            </a:r>
          </a:p>
          <a:p>
            <a:pPr lvl="0"/>
            <a:r>
              <a:rPr lang="fr-CA" sz="1400">
                <a:solidFill>
                  <a:schemeClr val="bg2">
                    <a:lumMod val="25000"/>
                  </a:schemeClr>
                </a:solidFill>
                <a:latin typeface="Calibri" panose="020F0502020204030204" pitchFamily="34" charset="0"/>
                <a:cs typeface="Calibri" panose="020F0502020204030204" pitchFamily="34" charset="0"/>
              </a:rPr>
              <a:t>Analyse de l’environnement interne</a:t>
            </a:r>
          </a:p>
          <a:p>
            <a:pPr lvl="0"/>
            <a:r>
              <a:rPr lang="fr-CA" sz="1400">
                <a:solidFill>
                  <a:schemeClr val="bg2">
                    <a:lumMod val="25000"/>
                  </a:schemeClr>
                </a:solidFill>
                <a:latin typeface="Calibri" panose="020F0502020204030204" pitchFamily="34" charset="0"/>
                <a:cs typeface="Calibri" panose="020F0502020204030204" pitchFamily="34" charset="0"/>
              </a:rPr>
              <a:t>Analyse de l’environnement externe</a:t>
            </a:r>
          </a:p>
          <a:p>
            <a:pPr lvl="0"/>
            <a:r>
              <a:rPr lang="fr-CA" sz="1400">
                <a:solidFill>
                  <a:schemeClr val="bg2">
                    <a:lumMod val="25000"/>
                  </a:schemeClr>
                </a:solidFill>
                <a:latin typeface="Calibri" panose="020F0502020204030204" pitchFamily="34" charset="0"/>
                <a:cs typeface="Calibri" panose="020F0502020204030204" pitchFamily="34" charset="0"/>
              </a:rPr>
              <a:t>Matrice FFOM</a:t>
            </a:r>
          </a:p>
          <a:p>
            <a:pPr lvl="0"/>
            <a:r>
              <a:rPr lang="fr-CA" sz="1400">
                <a:solidFill>
                  <a:schemeClr val="bg2">
                    <a:lumMod val="25000"/>
                  </a:schemeClr>
                </a:solidFill>
                <a:latin typeface="Calibri" panose="020F0502020204030204" pitchFamily="34" charset="0"/>
                <a:cs typeface="Calibri" panose="020F0502020204030204" pitchFamily="34" charset="0"/>
              </a:rPr>
              <a:t>Enjeux, orientation, objectifs, indicateurs et cible propres à l’établissement</a:t>
            </a:r>
          </a:p>
          <a:p>
            <a:pPr lvl="0"/>
            <a:r>
              <a:rPr lang="fr-CA" sz="1400">
                <a:solidFill>
                  <a:schemeClr val="bg2">
                    <a:lumMod val="25000"/>
                  </a:schemeClr>
                </a:solidFill>
                <a:latin typeface="+mn-lt"/>
              </a:rPr>
              <a:t>Signature et résolution du conseil d’établissement</a:t>
            </a:r>
            <a:endParaRPr lang="fr-CA" sz="1400">
              <a:solidFill>
                <a:schemeClr val="bg2">
                  <a:lumMod val="25000"/>
                </a:schemeClr>
              </a:solidFill>
              <a:latin typeface="+mn-lt"/>
              <a:cs typeface="Calibri" panose="020F0502020204030204" pitchFamily="34" charset="0"/>
            </a:endParaRPr>
          </a:p>
          <a:p>
            <a:pPr lvl="0"/>
            <a:r>
              <a:rPr lang="fr-CA" sz="1400">
                <a:solidFill>
                  <a:schemeClr val="bg2">
                    <a:lumMod val="25000"/>
                  </a:schemeClr>
                </a:solidFill>
                <a:latin typeface="Calibri" panose="020F0502020204030204" pitchFamily="34" charset="0"/>
                <a:cs typeface="Calibri" panose="020F0502020204030204" pitchFamily="34" charset="0"/>
              </a:rPr>
              <a:t>Annexe 1 : Encadrement légaux</a:t>
            </a:r>
          </a:p>
          <a:p>
            <a:pPr lvl="0">
              <a:defRPr/>
            </a:pPr>
            <a:r>
              <a:rPr lang="fr-CA" sz="1400">
                <a:solidFill>
                  <a:schemeClr val="bg2">
                    <a:lumMod val="25000"/>
                  </a:schemeClr>
                </a:solidFill>
                <a:latin typeface="Calibri" panose="020F0502020204030204" pitchFamily="34" charset="0"/>
                <a:cs typeface="Calibri" panose="020F0502020204030204" pitchFamily="34" charset="0"/>
              </a:rPr>
              <a:t>Annexe 2 : Bilan de consultation et de l’analyse des besoins</a:t>
            </a:r>
          </a:p>
          <a:p>
            <a:endParaRPr lang="fr-CA"/>
          </a:p>
        </p:txBody>
      </p:sp>
      <p:sp>
        <p:nvSpPr>
          <p:cNvPr id="4" name="Espace réservé du numéro de diapositive 3">
            <a:extLst>
              <a:ext uri="{FF2B5EF4-FFF2-40B4-BE49-F238E27FC236}">
                <a16:creationId xmlns:a16="http://schemas.microsoft.com/office/drawing/2014/main" id="{4B6E0980-200C-4304-89E0-FA4D4872F50F}"/>
              </a:ext>
            </a:extLst>
          </p:cNvPr>
          <p:cNvSpPr>
            <a:spLocks noGrp="1"/>
          </p:cNvSpPr>
          <p:nvPr>
            <p:ph type="sldNum" sz="quarter" idx="12"/>
          </p:nvPr>
        </p:nvSpPr>
        <p:spPr/>
        <p:txBody>
          <a:bodyPr/>
          <a:lstStyle/>
          <a:p>
            <a:r>
              <a:rPr lang="fr-CA">
                <a:solidFill>
                  <a:schemeClr val="tx1"/>
                </a:solidFill>
              </a:rPr>
              <a:t>1</a:t>
            </a:r>
          </a:p>
        </p:txBody>
      </p:sp>
      <p:sp>
        <p:nvSpPr>
          <p:cNvPr id="15" name="Rectangle 14">
            <a:extLst>
              <a:ext uri="{FF2B5EF4-FFF2-40B4-BE49-F238E27FC236}">
                <a16:creationId xmlns:a16="http://schemas.microsoft.com/office/drawing/2014/main" id="{24B27557-DFFB-420D-A905-D7340538059C}"/>
              </a:ext>
            </a:extLst>
          </p:cNvPr>
          <p:cNvSpPr/>
          <p:nvPr/>
        </p:nvSpPr>
        <p:spPr>
          <a:xfrm>
            <a:off x="3581780" y="1727200"/>
            <a:ext cx="3886200" cy="6667916"/>
          </a:xfrm>
          <a:prstGeom prst="rect">
            <a:avLst/>
          </a:prstGeom>
        </p:spPr>
        <p:txBody>
          <a:bodyPr>
            <a:spAutoFit/>
          </a:bodyPr>
          <a:lstStyle/>
          <a:p>
            <a:pPr algn="just">
              <a:lnSpc>
                <a:spcPct val="115000"/>
              </a:lnSpc>
              <a:spcAft>
                <a:spcPts val="600"/>
              </a:spcAft>
            </a:pPr>
            <a:r>
              <a:rPr lang="fr-CA" sz="1400">
                <a:ea typeface="Times New Roman" panose="02020603050405020304" pitchFamily="18" charset="0"/>
                <a:cs typeface="Times New Roman" panose="02020603050405020304" pitchFamily="18" charset="0"/>
              </a:rPr>
              <a:t>Le projet éducatif est un outil stratégique permettant de définir et de faire connaître à la communauté éducative d’un établissement d’enseignement, les orientations, les priorités d’action et les résultats attendus pour assurer la réussite scolaire et éducative de tous les élèves.</a:t>
            </a:r>
          </a:p>
          <a:p>
            <a:pPr algn="just">
              <a:lnSpc>
                <a:spcPct val="115000"/>
              </a:lnSpc>
              <a:spcAft>
                <a:spcPts val="600"/>
              </a:spcAft>
            </a:pPr>
            <a:r>
              <a:rPr lang="fr-CA" sz="1400">
                <a:ea typeface="Times New Roman" panose="02020603050405020304" pitchFamily="18" charset="0"/>
                <a:cs typeface="Times New Roman" panose="02020603050405020304" pitchFamily="18" charset="0"/>
              </a:rPr>
              <a:t>Élaboré avec en toile de fond le PEVR du CSSD, le projet éducatif de l’école Carle est ancré dans la réalité qui lui est propre. Il reflète les caractéristiques et les besoins des élèves qui la fréquentent et répond aux attentes formulées par le milieu au regard de la réussite de tous les élèves. Résultant d’un consensus, il a été élaboré et mis en œuvre en collaboration avec la communauté éducative qui gravite autour des élèves : les parents, le personnel enseignant, les autres membres du personnel de l’établissement et du centre de services scolaire.</a:t>
            </a:r>
          </a:p>
          <a:p>
            <a:pPr algn="just">
              <a:lnSpc>
                <a:spcPct val="115000"/>
              </a:lnSpc>
              <a:spcAft>
                <a:spcPts val="1200"/>
              </a:spcAft>
            </a:pPr>
            <a:r>
              <a:rPr lang="fr-CA" sz="1400">
                <a:ea typeface="Times New Roman" panose="02020603050405020304" pitchFamily="18" charset="0"/>
                <a:cs typeface="Times New Roman" panose="02020603050405020304" pitchFamily="18" charset="0"/>
              </a:rPr>
              <a:t>S’appuyant sur des piliers tels que la collaboration, la cohérence des interventions ainsi que le soutien à l’enseignant en salle de classe, l’école Carle mise sur les compétences de son personnel, les forces de ses réseaux et de ses partenaires ainsi que sur la recherche de l’amélioration continue pour la mise en œuvre et l’atteinte des objectifs du projet éducatif 2023-2027. </a:t>
            </a:r>
            <a:endParaRPr lang="fr-CA" sz="1400">
              <a:effectLst/>
              <a:ea typeface="Times New Roman" panose="02020603050405020304" pitchFamily="18" charset="0"/>
              <a:cs typeface="Times New Roman" panose="02020603050405020304" pitchFamily="18" charset="0"/>
            </a:endParaRPr>
          </a:p>
        </p:txBody>
      </p:sp>
      <p:cxnSp>
        <p:nvCxnSpPr>
          <p:cNvPr id="17" name="Connecteur droit 16">
            <a:extLst>
              <a:ext uri="{FF2B5EF4-FFF2-40B4-BE49-F238E27FC236}">
                <a16:creationId xmlns:a16="http://schemas.microsoft.com/office/drawing/2014/main" id="{5FC9E5E0-5F22-45F1-B6C1-C2154764A47F}"/>
              </a:ext>
            </a:extLst>
          </p:cNvPr>
          <p:cNvCxnSpPr/>
          <p:nvPr/>
        </p:nvCxnSpPr>
        <p:spPr>
          <a:xfrm>
            <a:off x="3660330" y="8476396"/>
            <a:ext cx="3729101" cy="0"/>
          </a:xfrm>
          <a:prstGeom prst="line">
            <a:avLst/>
          </a:prstGeom>
          <a:ln>
            <a:solidFill>
              <a:srgbClr val="91DB4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472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C47CC7DF-FE58-4CB9-9C6D-6B65152C5D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772400" cy="10061360"/>
          </a:xfrm>
        </p:spPr>
      </p:pic>
      <p:sp>
        <p:nvSpPr>
          <p:cNvPr id="4" name="Espace réservé du numéro de diapositive 3">
            <a:extLst>
              <a:ext uri="{FF2B5EF4-FFF2-40B4-BE49-F238E27FC236}">
                <a16:creationId xmlns:a16="http://schemas.microsoft.com/office/drawing/2014/main" id="{AE2C0A77-8E8E-4F23-A7BB-7A19381F3E43}"/>
              </a:ext>
            </a:extLst>
          </p:cNvPr>
          <p:cNvSpPr>
            <a:spLocks noGrp="1"/>
          </p:cNvSpPr>
          <p:nvPr>
            <p:ph type="sldNum" sz="quarter" idx="4"/>
          </p:nvPr>
        </p:nvSpPr>
        <p:spPr/>
        <p:txBody>
          <a:bodyPr/>
          <a:lstStyle/>
          <a:p>
            <a:r>
              <a:rPr lang="fr-CA"/>
              <a:t>2</a:t>
            </a:r>
          </a:p>
        </p:txBody>
      </p:sp>
      <p:sp>
        <p:nvSpPr>
          <p:cNvPr id="6" name="Rectangle 5">
            <a:extLst>
              <a:ext uri="{FF2B5EF4-FFF2-40B4-BE49-F238E27FC236}">
                <a16:creationId xmlns:a16="http://schemas.microsoft.com/office/drawing/2014/main" id="{8676C84E-CD92-4898-85CC-293F34BFF7D4}"/>
              </a:ext>
            </a:extLst>
          </p:cNvPr>
          <p:cNvSpPr/>
          <p:nvPr/>
        </p:nvSpPr>
        <p:spPr>
          <a:xfrm>
            <a:off x="736917" y="2126321"/>
            <a:ext cx="6455453" cy="6171369"/>
          </a:xfrm>
          <a:prstGeom prst="rect">
            <a:avLst/>
          </a:prstGeom>
        </p:spPr>
        <p:txBody>
          <a:bodyPr wrap="square">
            <a:spAutoFit/>
          </a:bodyPr>
          <a:lstStyle/>
          <a:p>
            <a:pPr algn="just">
              <a:lnSpc>
                <a:spcPct val="115000"/>
              </a:lnSpc>
              <a:spcAft>
                <a:spcPts val="600"/>
              </a:spcAft>
            </a:pPr>
            <a:r>
              <a:rPr lang="fr-CA" sz="1400"/>
              <a:t>C’est avec plaisir que nous vous présentons le projet éducatif de l’école Carle. </a:t>
            </a:r>
          </a:p>
          <a:p>
            <a:pPr algn="just">
              <a:lnSpc>
                <a:spcPct val="115000"/>
              </a:lnSpc>
              <a:spcAft>
                <a:spcPts val="600"/>
              </a:spcAft>
            </a:pPr>
            <a:r>
              <a:rPr lang="fr-CA" sz="1400"/>
              <a:t>Comme le définit le programme de formation de l’école québécoise, l’école a pour mission d’instruire, de socialiser et de qualifier. Au-delà de ces missions, l’école doit voir à l’épanouissement des enfants et à la formation de futurs citoyens.  À l’école Carle, l’équipe s’engage à remplir sa mission qui vise l’engagement de tous dans la réussite.  C’est avec cette vision que le comité de pilotage, formé d’enseignants, d’une TES, de la responsable du service de garde et de la direction que le projet éducatif a été élaboré.  Il se veut un guide qui répond aux besoins actuels des élèves. Il décrit les directions dans lesquelles l’équipe-école a choisi de faire un effort collectif autour de priorités communes. Pour l’élaboration du projet éducatif, le comité de pilotage a analysé plusieurs éléments, dont les résultats de divers sondages faits auprès du personnel, des élèves et des parents. Nous avons considéré le contexte dans lequel nos élèves et leur famille évoluent, leur situation économique et le contexte linguistique. Le comité a aussi analysé les taux de réussite de nos élèves au cours des cinq dernières années. Finalement, le plan d’engagement vers la réussite (PEVR) de la CSSD nous a guidés dans notre démarche de réflexion. À la suite de l’analyse, le comité de pilotage a pu établir les forces et les défis de l’école. C’est ce qui a permis de définir nos enjeux et nos orientations qui sont la base de notre projet éducatif. Ce travail de réflexion a amené l’élaboration du projet éducatif qui guidera nos actions au cours des prochaines années. Notre première préoccupation est de répondre le mieux possible aux différents besoins de nos élèves. Nous avons voulu que cette préoccupation soit au cœur de notre nouveau projet éducatif afin de les soutenir dans leur développement. </a:t>
            </a:r>
          </a:p>
          <a:p>
            <a:pPr algn="just">
              <a:lnSpc>
                <a:spcPct val="115000"/>
              </a:lnSpc>
              <a:spcAft>
                <a:spcPts val="600"/>
              </a:spcAft>
            </a:pPr>
            <a:endParaRPr lang="fr-CA" sz="14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23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1B61257-98E9-41B2-AA3B-FB20DEC24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
        <p:nvSpPr>
          <p:cNvPr id="2" name="Rectangle 1">
            <a:extLst>
              <a:ext uri="{FF2B5EF4-FFF2-40B4-BE49-F238E27FC236}">
                <a16:creationId xmlns:a16="http://schemas.microsoft.com/office/drawing/2014/main" id="{F790C074-B25E-455B-833D-BF0145DD6900}"/>
              </a:ext>
            </a:extLst>
          </p:cNvPr>
          <p:cNvSpPr/>
          <p:nvPr/>
        </p:nvSpPr>
        <p:spPr>
          <a:xfrm>
            <a:off x="1606222" y="7374409"/>
            <a:ext cx="4365944" cy="22064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17D31C35-1211-4A64-BABC-15EE961AB8B5}"/>
              </a:ext>
            </a:extLst>
          </p:cNvPr>
          <p:cNvSpPr>
            <a:spLocks noGrp="1"/>
          </p:cNvSpPr>
          <p:nvPr>
            <p:ph type="sldNum" sz="quarter" idx="4"/>
          </p:nvPr>
        </p:nvSpPr>
        <p:spPr/>
        <p:txBody>
          <a:bodyPr/>
          <a:lstStyle/>
          <a:p>
            <a:r>
              <a:rPr lang="fr-CA"/>
              <a:t>3</a:t>
            </a:r>
          </a:p>
        </p:txBody>
      </p:sp>
      <p:sp>
        <p:nvSpPr>
          <p:cNvPr id="6" name="Rectangle 5">
            <a:extLst>
              <a:ext uri="{FF2B5EF4-FFF2-40B4-BE49-F238E27FC236}">
                <a16:creationId xmlns:a16="http://schemas.microsoft.com/office/drawing/2014/main" id="{FEAE401D-2AE2-4EDB-9EE1-B088CE5C9520}"/>
              </a:ext>
            </a:extLst>
          </p:cNvPr>
          <p:cNvSpPr/>
          <p:nvPr/>
        </p:nvSpPr>
        <p:spPr>
          <a:xfrm>
            <a:off x="719009" y="1643657"/>
            <a:ext cx="6334380" cy="7848302"/>
          </a:xfrm>
          <a:prstGeom prst="rect">
            <a:avLst/>
          </a:prstGeom>
        </p:spPr>
        <p:txBody>
          <a:bodyPr wrap="square">
            <a:spAutoFit/>
          </a:bodyPr>
          <a:lstStyle/>
          <a:p>
            <a:pPr algn="just"/>
            <a:r>
              <a:rPr lang="fr-CA" sz="1400"/>
              <a:t>La réalité de notre école a beaucoup changé depuis 2018. À l’époque, il y avait 426 élèves.  Il y en a actuellement 298.  </a:t>
            </a:r>
          </a:p>
          <a:p>
            <a:pPr algn="just"/>
            <a:endParaRPr lang="fr-CA" sz="1400"/>
          </a:p>
          <a:p>
            <a:pPr algn="ctr"/>
            <a:r>
              <a:rPr lang="fr-CA" sz="1400" b="1"/>
              <a:t>Prévision de la clientèle 2023-2024</a:t>
            </a:r>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r>
              <a:rPr lang="fr-CA" sz="1400"/>
              <a:t>Les élèves proviennent maintenant majoritairement du quartier à proximité de l’école, soit celui du secteur du Moulin de Gatineau. Ce quartier est défini par un bassin d’élèves à caractéristiques et besoins très variés. Les familles demeurant dans cette zone ont des statuts socio-économiques variés, mais plusieurs vivent en situation précaire. </a:t>
            </a:r>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r>
              <a:rPr lang="fr-CA" sz="1400"/>
              <a:t>Notre indice de milieu socioéconomique est de 10 (1 étant un milieu très favorisé et 10 étant un milieu très défavorisé). Il y a maintenant quatre classes de langage et une classe de préscolaire 4 ans.   Les élèves de ces regroupements ne proviennent pas tous du quartier près de l’école. </a:t>
            </a:r>
          </a:p>
          <a:p>
            <a:endParaRPr lang="fr-CA" sz="1400"/>
          </a:p>
        </p:txBody>
      </p:sp>
      <p:graphicFrame>
        <p:nvGraphicFramePr>
          <p:cNvPr id="16" name="Tableau 15">
            <a:extLst>
              <a:ext uri="{FF2B5EF4-FFF2-40B4-BE49-F238E27FC236}">
                <a16:creationId xmlns:a16="http://schemas.microsoft.com/office/drawing/2014/main" id="{654E9BE7-4786-4F5E-8714-FECA406C63F2}"/>
              </a:ext>
            </a:extLst>
          </p:cNvPr>
          <p:cNvGraphicFramePr>
            <a:graphicFrameLocks noGrp="1"/>
          </p:cNvGraphicFramePr>
          <p:nvPr>
            <p:extLst>
              <p:ext uri="{D42A27DB-BD31-4B8C-83A1-F6EECF244321}">
                <p14:modId xmlns:p14="http://schemas.microsoft.com/office/powerpoint/2010/main" val="1118563030"/>
              </p:ext>
            </p:extLst>
          </p:nvPr>
        </p:nvGraphicFramePr>
        <p:xfrm>
          <a:off x="1606222" y="2605257"/>
          <a:ext cx="4637405" cy="1227710"/>
        </p:xfrm>
        <a:graphic>
          <a:graphicData uri="http://schemas.openxmlformats.org/drawingml/2006/table">
            <a:tbl>
              <a:tblPr firstRow="1" firstCol="1" bandRow="1">
                <a:tableStyleId>{5C22544A-7EE6-4342-B048-85BDC9FD1C3A}</a:tableStyleId>
              </a:tblPr>
              <a:tblGrid>
                <a:gridCol w="704215">
                  <a:extLst>
                    <a:ext uri="{9D8B030D-6E8A-4147-A177-3AD203B41FA5}">
                      <a16:colId xmlns:a16="http://schemas.microsoft.com/office/drawing/2014/main" val="3982365603"/>
                    </a:ext>
                  </a:extLst>
                </a:gridCol>
                <a:gridCol w="505460">
                  <a:extLst>
                    <a:ext uri="{9D8B030D-6E8A-4147-A177-3AD203B41FA5}">
                      <a16:colId xmlns:a16="http://schemas.microsoft.com/office/drawing/2014/main" val="3203685899"/>
                    </a:ext>
                  </a:extLst>
                </a:gridCol>
                <a:gridCol w="489585">
                  <a:extLst>
                    <a:ext uri="{9D8B030D-6E8A-4147-A177-3AD203B41FA5}">
                      <a16:colId xmlns:a16="http://schemas.microsoft.com/office/drawing/2014/main" val="353500003"/>
                    </a:ext>
                  </a:extLst>
                </a:gridCol>
                <a:gridCol w="403860">
                  <a:extLst>
                    <a:ext uri="{9D8B030D-6E8A-4147-A177-3AD203B41FA5}">
                      <a16:colId xmlns:a16="http://schemas.microsoft.com/office/drawing/2014/main" val="1721839481"/>
                    </a:ext>
                  </a:extLst>
                </a:gridCol>
                <a:gridCol w="403860">
                  <a:extLst>
                    <a:ext uri="{9D8B030D-6E8A-4147-A177-3AD203B41FA5}">
                      <a16:colId xmlns:a16="http://schemas.microsoft.com/office/drawing/2014/main" val="365328383"/>
                    </a:ext>
                  </a:extLst>
                </a:gridCol>
                <a:gridCol w="403860">
                  <a:extLst>
                    <a:ext uri="{9D8B030D-6E8A-4147-A177-3AD203B41FA5}">
                      <a16:colId xmlns:a16="http://schemas.microsoft.com/office/drawing/2014/main" val="437037588"/>
                    </a:ext>
                  </a:extLst>
                </a:gridCol>
                <a:gridCol w="403860">
                  <a:extLst>
                    <a:ext uri="{9D8B030D-6E8A-4147-A177-3AD203B41FA5}">
                      <a16:colId xmlns:a16="http://schemas.microsoft.com/office/drawing/2014/main" val="361053365"/>
                    </a:ext>
                  </a:extLst>
                </a:gridCol>
                <a:gridCol w="489585">
                  <a:extLst>
                    <a:ext uri="{9D8B030D-6E8A-4147-A177-3AD203B41FA5}">
                      <a16:colId xmlns:a16="http://schemas.microsoft.com/office/drawing/2014/main" val="1693982106"/>
                    </a:ext>
                  </a:extLst>
                </a:gridCol>
                <a:gridCol w="833120">
                  <a:extLst>
                    <a:ext uri="{9D8B030D-6E8A-4147-A177-3AD203B41FA5}">
                      <a16:colId xmlns:a16="http://schemas.microsoft.com/office/drawing/2014/main" val="2660840848"/>
                    </a:ext>
                  </a:extLst>
                </a:gridCol>
              </a:tblGrid>
              <a:tr h="428975">
                <a:tc gridSpan="4">
                  <a:txBody>
                    <a:bodyPr/>
                    <a:lstStyle/>
                    <a:p>
                      <a:pPr algn="ctr">
                        <a:lnSpc>
                          <a:spcPct val="115000"/>
                        </a:lnSpc>
                        <a:spcAft>
                          <a:spcPts val="800"/>
                        </a:spcAft>
                      </a:pPr>
                      <a:r>
                        <a:rPr lang="fr-FR" sz="1200">
                          <a:solidFill>
                            <a:schemeClr val="tx1"/>
                          </a:solidFill>
                          <a:effectLst/>
                        </a:rPr>
                        <a:t>298 élèves</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gridSpan="5">
                  <a:txBody>
                    <a:bodyPr/>
                    <a:lstStyle/>
                    <a:p>
                      <a:pPr algn="ctr">
                        <a:lnSpc>
                          <a:spcPct val="115000"/>
                        </a:lnSpc>
                        <a:spcAft>
                          <a:spcPts val="800"/>
                        </a:spcAft>
                      </a:pPr>
                      <a:r>
                        <a:rPr lang="fr-FR" sz="1200">
                          <a:solidFill>
                            <a:schemeClr val="tx1"/>
                          </a:solidFill>
                          <a:effectLst/>
                        </a:rPr>
                        <a:t>107 filles</a:t>
                      </a:r>
                      <a:endParaRPr lang="fr-CA" sz="1050">
                        <a:solidFill>
                          <a:schemeClr val="tx1"/>
                        </a:solidFill>
                        <a:effectLst/>
                      </a:endParaRPr>
                    </a:p>
                    <a:p>
                      <a:pPr algn="ctr">
                        <a:lnSpc>
                          <a:spcPct val="115000"/>
                        </a:lnSpc>
                        <a:spcAft>
                          <a:spcPts val="800"/>
                        </a:spcAft>
                      </a:pPr>
                      <a:r>
                        <a:rPr lang="fr-FR" sz="1200">
                          <a:solidFill>
                            <a:schemeClr val="tx1"/>
                          </a:solidFill>
                          <a:effectLst/>
                        </a:rPr>
                        <a:t>182 garçons</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extLst>
                  <a:ext uri="{0D108BD9-81ED-4DB2-BD59-A6C34878D82A}">
                    <a16:rowId xmlns:a16="http://schemas.microsoft.com/office/drawing/2014/main" val="3255207085"/>
                  </a:ext>
                </a:extLst>
              </a:tr>
              <a:tr h="237720">
                <a:tc>
                  <a:txBody>
                    <a:bodyPr/>
                    <a:lstStyle/>
                    <a:p>
                      <a:pPr algn="ctr">
                        <a:lnSpc>
                          <a:spcPct val="115000"/>
                        </a:lnSpc>
                        <a:spcAft>
                          <a:spcPts val="800"/>
                        </a:spcAft>
                      </a:pPr>
                      <a:r>
                        <a:rPr lang="fr-FR" sz="1200" b="0" err="1">
                          <a:solidFill>
                            <a:schemeClr val="tx1"/>
                          </a:solidFill>
                          <a:effectLst/>
                        </a:rPr>
                        <a:t>Presco</a:t>
                      </a:r>
                      <a:r>
                        <a:rPr lang="fr-FR" sz="1200" b="0">
                          <a:solidFill>
                            <a:schemeClr val="tx1"/>
                          </a:solidFill>
                          <a:effectLst/>
                        </a:rPr>
                        <a:t> 4</a:t>
                      </a:r>
                      <a:endParaRPr lang="fr-CA" sz="1050" b="0">
                        <a:solidFill>
                          <a:schemeClr val="tx1"/>
                        </a:solidFill>
                        <a:effectLst/>
                      </a:endParaRPr>
                    </a:p>
                    <a:p>
                      <a:pPr algn="ctr">
                        <a:lnSpc>
                          <a:spcPct val="115000"/>
                        </a:lnSpc>
                        <a:spcAft>
                          <a:spcPts val="800"/>
                        </a:spcAft>
                      </a:pPr>
                      <a:r>
                        <a:rPr lang="fr-FR" sz="1200" b="0">
                          <a:solidFill>
                            <a:schemeClr val="tx1"/>
                          </a:solidFill>
                          <a:effectLst/>
                        </a:rPr>
                        <a:t>13</a:t>
                      </a:r>
                      <a:endParaRPr lang="fr-CA" sz="1050" b="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Mat</a:t>
                      </a:r>
                      <a:endParaRPr lang="fr-CA" sz="1050">
                        <a:solidFill>
                          <a:schemeClr val="tx1"/>
                        </a:solidFill>
                        <a:effectLst/>
                      </a:endParaRPr>
                    </a:p>
                    <a:p>
                      <a:pPr algn="ctr">
                        <a:lnSpc>
                          <a:spcPct val="115000"/>
                        </a:lnSpc>
                        <a:spcAft>
                          <a:spcPts val="800"/>
                        </a:spcAft>
                      </a:pPr>
                      <a:r>
                        <a:rPr lang="fr-FR" sz="1200">
                          <a:solidFill>
                            <a:schemeClr val="tx1"/>
                          </a:solidFill>
                          <a:effectLst/>
                        </a:rPr>
                        <a:t>35</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1</a:t>
                      </a:r>
                      <a:endParaRPr lang="fr-CA" sz="1050">
                        <a:solidFill>
                          <a:schemeClr val="tx1"/>
                        </a:solidFill>
                        <a:effectLst/>
                      </a:endParaRPr>
                    </a:p>
                    <a:p>
                      <a:pPr algn="ctr">
                        <a:lnSpc>
                          <a:spcPct val="115000"/>
                        </a:lnSpc>
                        <a:spcAft>
                          <a:spcPts val="800"/>
                        </a:spcAft>
                      </a:pPr>
                      <a:r>
                        <a:rPr lang="fr-FR" sz="1200">
                          <a:solidFill>
                            <a:schemeClr val="tx1"/>
                          </a:solidFill>
                          <a:effectLst/>
                        </a:rPr>
                        <a:t>37</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2</a:t>
                      </a:r>
                      <a:endParaRPr lang="fr-CA" sz="1050">
                        <a:solidFill>
                          <a:schemeClr val="tx1"/>
                        </a:solidFill>
                        <a:effectLst/>
                      </a:endParaRPr>
                    </a:p>
                    <a:p>
                      <a:pPr algn="ctr">
                        <a:lnSpc>
                          <a:spcPct val="115000"/>
                        </a:lnSpc>
                        <a:spcAft>
                          <a:spcPts val="800"/>
                        </a:spcAft>
                      </a:pPr>
                      <a:r>
                        <a:rPr lang="fr-FR" sz="1200">
                          <a:solidFill>
                            <a:schemeClr val="tx1"/>
                          </a:solidFill>
                          <a:effectLst/>
                        </a:rPr>
                        <a:t>34</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3</a:t>
                      </a:r>
                      <a:endParaRPr lang="fr-CA" sz="1050">
                        <a:solidFill>
                          <a:schemeClr val="tx1"/>
                        </a:solidFill>
                        <a:effectLst/>
                      </a:endParaRPr>
                    </a:p>
                    <a:p>
                      <a:pPr algn="ctr">
                        <a:lnSpc>
                          <a:spcPct val="115000"/>
                        </a:lnSpc>
                        <a:spcAft>
                          <a:spcPts val="800"/>
                        </a:spcAft>
                      </a:pPr>
                      <a:r>
                        <a:rPr lang="fr-FR" sz="1200">
                          <a:solidFill>
                            <a:schemeClr val="tx1"/>
                          </a:solidFill>
                          <a:effectLst/>
                        </a:rPr>
                        <a:t>32</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4</a:t>
                      </a:r>
                      <a:endParaRPr lang="fr-CA" sz="1050">
                        <a:solidFill>
                          <a:schemeClr val="tx1"/>
                        </a:solidFill>
                        <a:effectLst/>
                      </a:endParaRPr>
                    </a:p>
                    <a:p>
                      <a:pPr algn="ctr">
                        <a:lnSpc>
                          <a:spcPct val="115000"/>
                        </a:lnSpc>
                        <a:spcAft>
                          <a:spcPts val="800"/>
                        </a:spcAft>
                      </a:pPr>
                      <a:r>
                        <a:rPr lang="fr-FR" sz="1200">
                          <a:solidFill>
                            <a:schemeClr val="tx1"/>
                          </a:solidFill>
                          <a:effectLst/>
                        </a:rPr>
                        <a:t>41</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5</a:t>
                      </a:r>
                      <a:endParaRPr lang="fr-CA" sz="1050">
                        <a:solidFill>
                          <a:schemeClr val="tx1"/>
                        </a:solidFill>
                        <a:effectLst/>
                      </a:endParaRPr>
                    </a:p>
                    <a:p>
                      <a:pPr algn="ctr">
                        <a:lnSpc>
                          <a:spcPct val="115000"/>
                        </a:lnSpc>
                        <a:spcAft>
                          <a:spcPts val="800"/>
                        </a:spcAft>
                      </a:pPr>
                      <a:r>
                        <a:rPr lang="fr-FR" sz="1200">
                          <a:solidFill>
                            <a:schemeClr val="tx1"/>
                          </a:solidFill>
                          <a:effectLst/>
                        </a:rPr>
                        <a:t>40</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6</a:t>
                      </a:r>
                      <a:endParaRPr lang="fr-CA" sz="1050">
                        <a:solidFill>
                          <a:schemeClr val="tx1"/>
                        </a:solidFill>
                        <a:effectLst/>
                      </a:endParaRPr>
                    </a:p>
                    <a:p>
                      <a:pPr algn="ctr">
                        <a:lnSpc>
                          <a:spcPct val="115000"/>
                        </a:lnSpc>
                        <a:spcAft>
                          <a:spcPts val="800"/>
                        </a:spcAft>
                      </a:pPr>
                      <a:r>
                        <a:rPr lang="fr-FR" sz="1200">
                          <a:solidFill>
                            <a:schemeClr val="tx1"/>
                          </a:solidFill>
                          <a:effectLst/>
                        </a:rPr>
                        <a:t>29</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800"/>
                        </a:spcAft>
                      </a:pPr>
                      <a:r>
                        <a:rPr lang="fr-FR" sz="1200">
                          <a:solidFill>
                            <a:schemeClr val="tx1"/>
                          </a:solidFill>
                          <a:effectLst/>
                        </a:rPr>
                        <a:t>Classe langage</a:t>
                      </a:r>
                      <a:endParaRPr lang="fr-CA" sz="1050">
                        <a:solidFill>
                          <a:schemeClr val="tx1"/>
                        </a:solidFill>
                        <a:effectLst/>
                      </a:endParaRPr>
                    </a:p>
                    <a:p>
                      <a:pPr algn="ctr">
                        <a:lnSpc>
                          <a:spcPct val="115000"/>
                        </a:lnSpc>
                        <a:spcAft>
                          <a:spcPts val="800"/>
                        </a:spcAft>
                      </a:pPr>
                      <a:r>
                        <a:rPr lang="fr-FR" sz="1200">
                          <a:solidFill>
                            <a:schemeClr val="tx1"/>
                          </a:solidFill>
                          <a:effectLst/>
                        </a:rPr>
                        <a:t>37 </a:t>
                      </a:r>
                      <a:endParaRPr lang="fr-CA" sz="105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715979882"/>
                  </a:ext>
                </a:extLst>
              </a:tr>
            </a:tbl>
          </a:graphicData>
        </a:graphic>
      </p:graphicFrame>
      <p:graphicFrame>
        <p:nvGraphicFramePr>
          <p:cNvPr id="7" name="Tableau 6">
            <a:extLst>
              <a:ext uri="{FF2B5EF4-FFF2-40B4-BE49-F238E27FC236}">
                <a16:creationId xmlns:a16="http://schemas.microsoft.com/office/drawing/2014/main" id="{AC9810E7-DDD1-4372-A585-2B36AF94AB86}"/>
              </a:ext>
            </a:extLst>
          </p:cNvPr>
          <p:cNvGraphicFramePr>
            <a:graphicFrameLocks noGrp="1"/>
          </p:cNvGraphicFramePr>
          <p:nvPr>
            <p:extLst>
              <p:ext uri="{D42A27DB-BD31-4B8C-83A1-F6EECF244321}">
                <p14:modId xmlns:p14="http://schemas.microsoft.com/office/powerpoint/2010/main" val="1510209190"/>
              </p:ext>
            </p:extLst>
          </p:nvPr>
        </p:nvGraphicFramePr>
        <p:xfrm>
          <a:off x="1660831" y="5776968"/>
          <a:ext cx="4528185" cy="2206438"/>
        </p:xfrm>
        <a:graphic>
          <a:graphicData uri="http://schemas.openxmlformats.org/drawingml/2006/table">
            <a:tbl>
              <a:tblPr firstRow="1" firstCol="1" bandRow="1">
                <a:tableStyleId>{5C22544A-7EE6-4342-B048-85BDC9FD1C3A}</a:tableStyleId>
              </a:tblPr>
              <a:tblGrid>
                <a:gridCol w="2982595">
                  <a:extLst>
                    <a:ext uri="{9D8B030D-6E8A-4147-A177-3AD203B41FA5}">
                      <a16:colId xmlns:a16="http://schemas.microsoft.com/office/drawing/2014/main" val="1930397565"/>
                    </a:ext>
                  </a:extLst>
                </a:gridCol>
                <a:gridCol w="1545590">
                  <a:extLst>
                    <a:ext uri="{9D8B030D-6E8A-4147-A177-3AD203B41FA5}">
                      <a16:colId xmlns:a16="http://schemas.microsoft.com/office/drawing/2014/main" val="3870809852"/>
                    </a:ext>
                  </a:extLst>
                </a:gridCol>
              </a:tblGrid>
              <a:tr h="190500">
                <a:tc gridSpan="2">
                  <a:txBody>
                    <a:bodyPr/>
                    <a:lstStyle/>
                    <a:p>
                      <a:pPr algn="ctr">
                        <a:lnSpc>
                          <a:spcPct val="115000"/>
                        </a:lnSpc>
                        <a:spcAft>
                          <a:spcPts val="0"/>
                        </a:spcAft>
                      </a:pPr>
                      <a:r>
                        <a:rPr lang="fr-CA" sz="1200">
                          <a:solidFill>
                            <a:schemeClr val="bg2">
                              <a:lumMod val="25000"/>
                            </a:schemeClr>
                          </a:solidFill>
                          <a:effectLst/>
                        </a:rPr>
                        <a:t>2023</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fr-CA"/>
                    </a:p>
                  </a:txBody>
                  <a:tcPr/>
                </a:tc>
                <a:extLst>
                  <a:ext uri="{0D108BD9-81ED-4DB2-BD59-A6C34878D82A}">
                    <a16:rowId xmlns:a16="http://schemas.microsoft.com/office/drawing/2014/main" val="3908339599"/>
                  </a:ext>
                </a:extLst>
              </a:tr>
              <a:tr h="190500">
                <a:tc>
                  <a:txBody>
                    <a:bodyPr/>
                    <a:lstStyle/>
                    <a:p>
                      <a:pPr algn="just">
                        <a:lnSpc>
                          <a:spcPct val="115000"/>
                        </a:lnSpc>
                        <a:spcAft>
                          <a:spcPts val="0"/>
                        </a:spcAft>
                      </a:pPr>
                      <a:r>
                        <a:rPr lang="fr-CA" sz="1200">
                          <a:solidFill>
                            <a:schemeClr val="bg2">
                              <a:lumMod val="25000"/>
                            </a:schemeClr>
                          </a:solidFill>
                          <a:effectLst/>
                        </a:rPr>
                        <a:t>Élèves transportés</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98</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330185247"/>
                  </a:ext>
                </a:extLst>
              </a:tr>
              <a:tr h="190500">
                <a:tc>
                  <a:txBody>
                    <a:bodyPr/>
                    <a:lstStyle/>
                    <a:p>
                      <a:pPr algn="just">
                        <a:lnSpc>
                          <a:spcPct val="115000"/>
                        </a:lnSpc>
                        <a:spcAft>
                          <a:spcPts val="0"/>
                        </a:spcAft>
                      </a:pPr>
                      <a:r>
                        <a:rPr lang="fr-CA" sz="1200">
                          <a:solidFill>
                            <a:schemeClr val="bg2">
                              <a:lumMod val="25000"/>
                            </a:schemeClr>
                          </a:solidFill>
                          <a:effectLst/>
                        </a:rPr>
                        <a:t>Familles monoparentales</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143</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64343475"/>
                  </a:ext>
                </a:extLst>
              </a:tr>
              <a:tr h="190500">
                <a:tc>
                  <a:txBody>
                    <a:bodyPr/>
                    <a:lstStyle/>
                    <a:p>
                      <a:pPr algn="just">
                        <a:lnSpc>
                          <a:spcPct val="115000"/>
                        </a:lnSpc>
                        <a:spcAft>
                          <a:spcPts val="0"/>
                        </a:spcAft>
                      </a:pPr>
                      <a:r>
                        <a:rPr lang="fr-CA" sz="1200">
                          <a:solidFill>
                            <a:schemeClr val="bg2">
                              <a:lumMod val="25000"/>
                            </a:schemeClr>
                          </a:solidFill>
                          <a:effectLst/>
                        </a:rPr>
                        <a:t>Élèves issus de l’immigration</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17</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05568336"/>
                  </a:ext>
                </a:extLst>
              </a:tr>
              <a:tr h="190500">
                <a:tc>
                  <a:txBody>
                    <a:bodyPr/>
                    <a:lstStyle/>
                    <a:p>
                      <a:pPr algn="just">
                        <a:lnSpc>
                          <a:spcPct val="115000"/>
                        </a:lnSpc>
                        <a:spcAft>
                          <a:spcPts val="0"/>
                        </a:spcAft>
                      </a:pPr>
                      <a:r>
                        <a:rPr lang="fr-CA" sz="1200">
                          <a:solidFill>
                            <a:schemeClr val="bg2">
                              <a:lumMod val="25000"/>
                            </a:schemeClr>
                          </a:solidFill>
                          <a:effectLst/>
                        </a:rPr>
                        <a:t>Élèves dont la langue parlée à la maison n’est pas le français</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39</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4662152"/>
                  </a:ext>
                </a:extLst>
              </a:tr>
              <a:tr h="190500">
                <a:tc>
                  <a:txBody>
                    <a:bodyPr/>
                    <a:lstStyle/>
                    <a:p>
                      <a:pPr algn="just">
                        <a:lnSpc>
                          <a:spcPct val="115000"/>
                        </a:lnSpc>
                        <a:spcAft>
                          <a:spcPts val="0"/>
                        </a:spcAft>
                      </a:pPr>
                      <a:r>
                        <a:rPr lang="fr-CA" sz="1200">
                          <a:solidFill>
                            <a:schemeClr val="bg2">
                              <a:lumMod val="25000"/>
                            </a:schemeClr>
                          </a:solidFill>
                          <a:effectLst/>
                        </a:rPr>
                        <a:t>Nombre de pays d’origine autre que le Canada</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11</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393864344"/>
                  </a:ext>
                </a:extLst>
              </a:tr>
              <a:tr h="46353">
                <a:tc>
                  <a:txBody>
                    <a:bodyPr/>
                    <a:lstStyle/>
                    <a:p>
                      <a:pPr algn="just">
                        <a:lnSpc>
                          <a:spcPct val="115000"/>
                        </a:lnSpc>
                        <a:spcAft>
                          <a:spcPts val="0"/>
                        </a:spcAft>
                      </a:pPr>
                      <a:r>
                        <a:rPr lang="fr-CA" sz="1200">
                          <a:solidFill>
                            <a:schemeClr val="bg2">
                              <a:lumMod val="25000"/>
                            </a:schemeClr>
                          </a:solidFill>
                          <a:effectLst/>
                        </a:rPr>
                        <a:t>Plan d’intervention actif</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85 plans</a:t>
                      </a:r>
                      <a:endParaRPr lang="fr-CA" sz="1050">
                        <a:effectLst/>
                      </a:endParaRPr>
                    </a:p>
                    <a:p>
                      <a:pPr algn="just">
                        <a:lnSpc>
                          <a:spcPct val="115000"/>
                        </a:lnSpc>
                        <a:spcAft>
                          <a:spcPts val="0"/>
                        </a:spcAft>
                      </a:pPr>
                      <a:r>
                        <a:rPr lang="fr-FR" sz="1200">
                          <a:effectLst/>
                        </a:rPr>
                        <a:t>23 filles - 62 garçons</a:t>
                      </a:r>
                      <a:endParaRPr lang="fr-CA" sz="105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38256170"/>
                  </a:ext>
                </a:extLst>
              </a:tr>
              <a:tr h="190500">
                <a:tc>
                  <a:txBody>
                    <a:bodyPr/>
                    <a:lstStyle/>
                    <a:p>
                      <a:pPr algn="just">
                        <a:lnSpc>
                          <a:spcPct val="115000"/>
                        </a:lnSpc>
                        <a:spcAft>
                          <a:spcPts val="0"/>
                        </a:spcAft>
                      </a:pPr>
                      <a:r>
                        <a:rPr lang="fr-CA" sz="1200">
                          <a:solidFill>
                            <a:schemeClr val="bg2">
                              <a:lumMod val="25000"/>
                            </a:schemeClr>
                          </a:solidFill>
                          <a:effectLst/>
                        </a:rPr>
                        <a:t>Code francisation</a:t>
                      </a:r>
                      <a:endParaRPr lang="fr-CA" sz="1050">
                        <a:solidFill>
                          <a:schemeClr val="bg2">
                            <a:lumMod val="2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just">
                        <a:lnSpc>
                          <a:spcPct val="115000"/>
                        </a:lnSpc>
                        <a:spcAft>
                          <a:spcPts val="0"/>
                        </a:spcAft>
                      </a:pPr>
                      <a:r>
                        <a:rPr lang="fr-CA" sz="1200">
                          <a:effectLst/>
                        </a:rPr>
                        <a:t>19 élèves</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797295"/>
                  </a:ext>
                </a:extLst>
              </a:tr>
            </a:tbl>
          </a:graphicData>
        </a:graphic>
      </p:graphicFrame>
    </p:spTree>
    <p:extLst>
      <p:ext uri="{BB962C8B-B14F-4D97-AF65-F5344CB8AC3E}">
        <p14:creationId xmlns:p14="http://schemas.microsoft.com/office/powerpoint/2010/main" val="361522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23BC652-E607-4650-A97F-A7A9C472D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 y="4775"/>
            <a:ext cx="7762736" cy="10048849"/>
          </a:xfrm>
          <a:prstGeom prst="rect">
            <a:avLst/>
          </a:prstGeom>
        </p:spPr>
      </p:pic>
      <p:sp>
        <p:nvSpPr>
          <p:cNvPr id="2" name="Rectangle 1">
            <a:extLst>
              <a:ext uri="{FF2B5EF4-FFF2-40B4-BE49-F238E27FC236}">
                <a16:creationId xmlns:a16="http://schemas.microsoft.com/office/drawing/2014/main" id="{F790C074-B25E-455B-833D-BF0145DD6900}"/>
              </a:ext>
            </a:extLst>
          </p:cNvPr>
          <p:cNvSpPr/>
          <p:nvPr/>
        </p:nvSpPr>
        <p:spPr>
          <a:xfrm>
            <a:off x="1606222" y="7374409"/>
            <a:ext cx="4365944" cy="22064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17D31C35-1211-4A64-BABC-15EE961AB8B5}"/>
              </a:ext>
            </a:extLst>
          </p:cNvPr>
          <p:cNvSpPr>
            <a:spLocks noGrp="1"/>
          </p:cNvSpPr>
          <p:nvPr>
            <p:ph type="sldNum" sz="quarter" idx="4"/>
          </p:nvPr>
        </p:nvSpPr>
        <p:spPr/>
        <p:txBody>
          <a:bodyPr/>
          <a:lstStyle/>
          <a:p>
            <a:r>
              <a:rPr lang="fr-CA"/>
              <a:t>4</a:t>
            </a:r>
          </a:p>
        </p:txBody>
      </p:sp>
      <p:sp>
        <p:nvSpPr>
          <p:cNvPr id="6" name="Rectangle 5">
            <a:extLst>
              <a:ext uri="{FF2B5EF4-FFF2-40B4-BE49-F238E27FC236}">
                <a16:creationId xmlns:a16="http://schemas.microsoft.com/office/drawing/2014/main" id="{FEAE401D-2AE2-4EDB-9EE1-B088CE5C9520}"/>
              </a:ext>
            </a:extLst>
          </p:cNvPr>
          <p:cNvSpPr/>
          <p:nvPr/>
        </p:nvSpPr>
        <p:spPr>
          <a:xfrm>
            <a:off x="719009" y="1643657"/>
            <a:ext cx="6334380" cy="2031325"/>
          </a:xfrm>
          <a:prstGeom prst="rect">
            <a:avLst/>
          </a:prstGeom>
        </p:spPr>
        <p:txBody>
          <a:bodyPr wrap="square">
            <a:spAutoFit/>
          </a:bodyPr>
          <a:lstStyle/>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pPr algn="just"/>
            <a:endParaRPr lang="fr-CA" sz="1400"/>
          </a:p>
          <a:p>
            <a:endParaRPr lang="fr-CA" sz="1400"/>
          </a:p>
        </p:txBody>
      </p:sp>
      <p:sp>
        <p:nvSpPr>
          <p:cNvPr id="11" name="Rectangle 10">
            <a:extLst>
              <a:ext uri="{FF2B5EF4-FFF2-40B4-BE49-F238E27FC236}">
                <a16:creationId xmlns:a16="http://schemas.microsoft.com/office/drawing/2014/main" id="{1470FE4B-493D-4293-9648-C795F22F3207}"/>
              </a:ext>
            </a:extLst>
          </p:cNvPr>
          <p:cNvSpPr/>
          <p:nvPr/>
        </p:nvSpPr>
        <p:spPr>
          <a:xfrm>
            <a:off x="585631" y="4280744"/>
            <a:ext cx="6537580" cy="5047536"/>
          </a:xfrm>
          <a:prstGeom prst="rect">
            <a:avLst/>
          </a:prstGeom>
        </p:spPr>
        <p:txBody>
          <a:bodyPr wrap="square">
            <a:spAutoFit/>
          </a:bodyPr>
          <a:lstStyle/>
          <a:p>
            <a:pPr algn="just"/>
            <a:r>
              <a:rPr lang="fr-CA" sz="1400"/>
              <a:t>L’école Carle se définit comme une organisation apprenante et inclusive qui mise sur certaines valeurs fondamentales de notre société telles que la bienveillance, le respect et l’engagement. Les bonnes relations entre le personnel et les élèves permettent à ces derniers de croire en leur plein potentiel et d’aimer fréquenter l’école. </a:t>
            </a:r>
            <a:br>
              <a:rPr lang="fr-CA" sz="1400"/>
            </a:br>
            <a:endParaRPr lang="fr-CA" sz="1400"/>
          </a:p>
          <a:p>
            <a:pPr algn="just"/>
            <a:r>
              <a:rPr lang="fr-CA" sz="1400"/>
              <a:t>Nous travaillons en étroite collaboration avec certains organismes tels que le Club des petits déjeuners (distribution journalière de déjeuners, le relais des jeunes Gatinois et le CISSO).  Plus de 50 % des élèves fréquentent le service de garde où ils ont accès à un programme d’activités variées. </a:t>
            </a:r>
          </a:p>
          <a:p>
            <a:pPr algn="just"/>
            <a:r>
              <a:rPr lang="fr-CA" sz="1400"/>
              <a:t>Les résultats des questionnaires nous ont permis de constater que la majorité des parents soulignent plusieurs points positifs à l’égard de notre milieu, mais la sécurité et le bien-être de leur enfant demeurent une préoccupation.  Suite à une analyse des résultats des élèves, il apparaît important que des efforts soient faits pour améliorer les taux de réussite des élèves de 4</a:t>
            </a:r>
            <a:r>
              <a:rPr lang="fr-CA" sz="1400" baseline="30000"/>
              <a:t>e</a:t>
            </a:r>
            <a:r>
              <a:rPr lang="fr-CA" sz="1400"/>
              <a:t> et 6</a:t>
            </a:r>
            <a:r>
              <a:rPr lang="fr-CA" sz="1400" baseline="30000"/>
              <a:t>e</a:t>
            </a:r>
            <a:r>
              <a:rPr lang="fr-CA" sz="1400"/>
              <a:t> année aux épreuves ministérielles de lecture et de résolution de problème mathématique.   </a:t>
            </a:r>
          </a:p>
          <a:p>
            <a:pPr algn="just"/>
            <a:r>
              <a:rPr lang="fr-CA" sz="1400"/>
              <a:t>Chaque membre du personnel actualise son engagement auprès des élèves à travers différents comités et programmes.  Les valeurs de l’école ainsi que la mission du projet éducatif permettent une cohérence dans les interventions et demeurent un pilier important dans l’orientation des interventions.   </a:t>
            </a:r>
          </a:p>
          <a:p>
            <a:pPr algn="just"/>
            <a:r>
              <a:rPr lang="fr-CA" sz="1400"/>
              <a:t>Nous souhaitons remercier les divers partenaires ayant collaboré à l’élaboration du projet actuel; le comité de pilotage, les membres du personnel, les membres du C.É., les parents et nos précieux élèves.</a:t>
            </a:r>
          </a:p>
          <a:p>
            <a:pPr algn="just"/>
            <a:endParaRPr lang="fr-CA" sz="1400"/>
          </a:p>
        </p:txBody>
      </p:sp>
      <p:pic>
        <p:nvPicPr>
          <p:cNvPr id="15" name="Image 14">
            <a:extLst>
              <a:ext uri="{FF2B5EF4-FFF2-40B4-BE49-F238E27FC236}">
                <a16:creationId xmlns:a16="http://schemas.microsoft.com/office/drawing/2014/main" id="{2AFEA82D-C3B8-47C4-B14D-E520E715910E}"/>
              </a:ext>
            </a:extLst>
          </p:cNvPr>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585631" y="1739519"/>
            <a:ext cx="3914775" cy="2356485"/>
          </a:xfrm>
          <a:prstGeom prst="rect">
            <a:avLst/>
          </a:prstGeom>
          <a:solidFill>
            <a:srgbClr val="91DB47"/>
          </a:solidFill>
          <a:ln>
            <a:noFill/>
          </a:ln>
        </p:spPr>
      </p:pic>
      <p:sp>
        <p:nvSpPr>
          <p:cNvPr id="10" name="Rectangle 9">
            <a:extLst>
              <a:ext uri="{FF2B5EF4-FFF2-40B4-BE49-F238E27FC236}">
                <a16:creationId xmlns:a16="http://schemas.microsoft.com/office/drawing/2014/main" id="{0ED30C8A-4486-44C2-BF9D-163FC535ACFE}"/>
              </a:ext>
            </a:extLst>
          </p:cNvPr>
          <p:cNvSpPr/>
          <p:nvPr/>
        </p:nvSpPr>
        <p:spPr>
          <a:xfrm>
            <a:off x="4561805" y="2289175"/>
            <a:ext cx="2552983" cy="2031325"/>
          </a:xfrm>
          <a:prstGeom prst="rect">
            <a:avLst/>
          </a:prstGeom>
        </p:spPr>
        <p:txBody>
          <a:bodyPr wrap="square">
            <a:spAutoFit/>
          </a:bodyPr>
          <a:lstStyle/>
          <a:p>
            <a:pPr algn="just"/>
            <a:r>
              <a:rPr lang="fr-CA" sz="1400"/>
              <a:t>L’équipe-école compte plus de 52 employés.  La vocation de l’école étant la formation générale de l’élève, notre projet éducatif vise la réussite pour tous en créant un milieu éducatif stimulant et dynamique. </a:t>
            </a:r>
          </a:p>
          <a:p>
            <a:pPr algn="just"/>
            <a:r>
              <a:rPr lang="fr-CA" sz="1400"/>
              <a:t> </a:t>
            </a:r>
          </a:p>
        </p:txBody>
      </p:sp>
    </p:spTree>
    <p:extLst>
      <p:ext uri="{BB962C8B-B14F-4D97-AF65-F5344CB8AC3E}">
        <p14:creationId xmlns:p14="http://schemas.microsoft.com/office/powerpoint/2010/main" val="416808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65322ACF-8F1F-44AB-9262-2B7DFC2C22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 y="4775"/>
            <a:ext cx="7762736" cy="10048849"/>
          </a:xfrm>
          <a:prstGeom prst="rect">
            <a:avLst/>
          </a:prstGeom>
        </p:spPr>
      </p:pic>
      <p:sp>
        <p:nvSpPr>
          <p:cNvPr id="3" name="Espace réservé du numéro de diapositive 2">
            <a:extLst>
              <a:ext uri="{FF2B5EF4-FFF2-40B4-BE49-F238E27FC236}">
                <a16:creationId xmlns:a16="http://schemas.microsoft.com/office/drawing/2014/main" id="{3BBAFB1B-FFA5-F5C5-D4A5-DAD53601C424}"/>
              </a:ext>
            </a:extLst>
          </p:cNvPr>
          <p:cNvSpPr>
            <a:spLocks noGrp="1"/>
          </p:cNvSpPr>
          <p:nvPr>
            <p:ph type="sldNum" sz="quarter" idx="4"/>
          </p:nvPr>
        </p:nvSpPr>
        <p:spPr/>
        <p:txBody>
          <a:bodyPr/>
          <a:lstStyle/>
          <a:p>
            <a:r>
              <a:rPr lang="fr-CA"/>
              <a:t>5</a:t>
            </a:r>
          </a:p>
        </p:txBody>
      </p:sp>
      <p:sp>
        <p:nvSpPr>
          <p:cNvPr id="14" name="Rectangle 13">
            <a:extLst>
              <a:ext uri="{FF2B5EF4-FFF2-40B4-BE49-F238E27FC236}">
                <a16:creationId xmlns:a16="http://schemas.microsoft.com/office/drawing/2014/main" id="{188C5DC6-5757-4281-BD37-857BA521BFE9}"/>
              </a:ext>
            </a:extLst>
          </p:cNvPr>
          <p:cNvSpPr/>
          <p:nvPr/>
        </p:nvSpPr>
        <p:spPr>
          <a:xfrm>
            <a:off x="716660" y="2275840"/>
            <a:ext cx="6537580" cy="3908762"/>
          </a:xfrm>
          <a:prstGeom prst="rect">
            <a:avLst/>
          </a:prstGeom>
        </p:spPr>
        <p:txBody>
          <a:bodyPr wrap="square">
            <a:spAutoFit/>
          </a:bodyPr>
          <a:lstStyle/>
          <a:p>
            <a:pPr algn="just"/>
            <a:r>
              <a:rPr lang="fr-CA" sz="1400"/>
              <a:t>Tous les membres du personnel de l’école ainsi que les élèves sont mobilisés autour des notions de bienveillance et de respect. La mission est de préconiser l’engagement de tous dans la réussite. En favorisant la promotion de la socialisation, les enfants apprennent à interagir ensemble de façon respectueuse.</a:t>
            </a:r>
          </a:p>
          <a:p>
            <a:pPr algn="just"/>
            <a:r>
              <a:rPr lang="fr-CA" sz="1600"/>
              <a:t> </a:t>
            </a:r>
          </a:p>
          <a:p>
            <a:pPr algn="just"/>
            <a:r>
              <a:rPr lang="fr-CA" sz="1600"/>
              <a:t>Les valeurs que nous préconisons à l’école Carle sont les suivantes : </a:t>
            </a:r>
          </a:p>
          <a:p>
            <a:pPr algn="just"/>
            <a:r>
              <a:rPr lang="fr-CA" sz="2000" b="1"/>
              <a:t>1- Le respect ;</a:t>
            </a:r>
          </a:p>
          <a:p>
            <a:pPr algn="just"/>
            <a:r>
              <a:rPr lang="fr-CA" sz="2000" b="1"/>
              <a:t>2- La positivité ; </a:t>
            </a:r>
          </a:p>
          <a:p>
            <a:pPr algn="just"/>
            <a:r>
              <a:rPr lang="fr-CA" sz="2000" b="1"/>
              <a:t>3- La collaboration.</a:t>
            </a:r>
          </a:p>
          <a:p>
            <a:pPr algn="just"/>
            <a:r>
              <a:rPr lang="fr-CA" sz="1600"/>
              <a:t> </a:t>
            </a:r>
          </a:p>
          <a:p>
            <a:pPr algn="just"/>
            <a:r>
              <a:rPr lang="fr-CA" sz="1400"/>
              <a:t>Nous accordons une importance toute particulière à l’adoption d’un climat scolaire positif, sécuritaire et bienveillant. La contribution de chacun des acteurs dans l’adoption de comportements pacifiques et respectueux nous est précieuse afin de créer un milieu propice au développement du plein potentiel des élèves. Nous amenons également les enfants à développer des habiletés sociales qui leur permettront de se responsabiliser dans leurs conflits interpersonnels.</a:t>
            </a:r>
          </a:p>
        </p:txBody>
      </p:sp>
      <p:sp>
        <p:nvSpPr>
          <p:cNvPr id="11" name="Rectangle 10">
            <a:extLst>
              <a:ext uri="{FF2B5EF4-FFF2-40B4-BE49-F238E27FC236}">
                <a16:creationId xmlns:a16="http://schemas.microsoft.com/office/drawing/2014/main" id="{4F5DE79C-99E2-4EC2-9251-EB5D6538B60C}"/>
              </a:ext>
            </a:extLst>
          </p:cNvPr>
          <p:cNvSpPr/>
          <p:nvPr/>
        </p:nvSpPr>
        <p:spPr>
          <a:xfrm>
            <a:off x="716660" y="7426615"/>
            <a:ext cx="5187183" cy="1600438"/>
          </a:xfrm>
          <a:prstGeom prst="rect">
            <a:avLst/>
          </a:prstGeom>
        </p:spPr>
        <p:txBody>
          <a:bodyPr wrap="square">
            <a:spAutoFit/>
          </a:bodyPr>
          <a:lstStyle/>
          <a:p>
            <a:r>
              <a:rPr lang="fr-CA" sz="1400"/>
              <a:t>De concert avec la direction d’établissement, les membres du personnel et le conseil d’établissement ont été appelés à mener diverses consultations aux fins de l’analyse de l’environnement. </a:t>
            </a:r>
          </a:p>
          <a:p>
            <a:r>
              <a:rPr lang="fr-CA" sz="1400"/>
              <a:t>Les enseignants, les élèves, le personnel de soutien, le personnel du service de garde, la 	direction et les parents ont apporté une vision différente selon le groupe auquel ils appartiennent.  Cette collaboration fut précieuse. </a:t>
            </a:r>
          </a:p>
        </p:txBody>
      </p:sp>
    </p:spTree>
    <p:extLst>
      <p:ext uri="{BB962C8B-B14F-4D97-AF65-F5344CB8AC3E}">
        <p14:creationId xmlns:p14="http://schemas.microsoft.com/office/powerpoint/2010/main" val="374115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552611F-819F-4D57-893B-62824AADBE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770113" cy="10058400"/>
          </a:xfrm>
        </p:spPr>
      </p:pic>
      <p:sp>
        <p:nvSpPr>
          <p:cNvPr id="7" name="Rectangle 6">
            <a:extLst>
              <a:ext uri="{FF2B5EF4-FFF2-40B4-BE49-F238E27FC236}">
                <a16:creationId xmlns:a16="http://schemas.microsoft.com/office/drawing/2014/main" id="{AA0A4FE9-BBDA-48D7-B11D-0F573A22B322}"/>
              </a:ext>
            </a:extLst>
          </p:cNvPr>
          <p:cNvSpPr/>
          <p:nvPr/>
        </p:nvSpPr>
        <p:spPr>
          <a:xfrm>
            <a:off x="5247861" y="6897757"/>
            <a:ext cx="2047461" cy="272332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sp>
        <p:nvSpPr>
          <p:cNvPr id="3" name="Espace réservé du numéro de diapositive 2">
            <a:extLst>
              <a:ext uri="{FF2B5EF4-FFF2-40B4-BE49-F238E27FC236}">
                <a16:creationId xmlns:a16="http://schemas.microsoft.com/office/drawing/2014/main" id="{733F7206-3455-4F29-97FF-B086F2EC1CB5}"/>
              </a:ext>
            </a:extLst>
          </p:cNvPr>
          <p:cNvSpPr>
            <a:spLocks noGrp="1"/>
          </p:cNvSpPr>
          <p:nvPr>
            <p:ph type="sldNum" sz="quarter" idx="4"/>
          </p:nvPr>
        </p:nvSpPr>
        <p:spPr/>
        <p:txBody>
          <a:bodyPr/>
          <a:lstStyle/>
          <a:p>
            <a:r>
              <a:rPr lang="fr-CA"/>
              <a:t>6</a:t>
            </a:r>
          </a:p>
        </p:txBody>
      </p:sp>
      <p:sp>
        <p:nvSpPr>
          <p:cNvPr id="6" name="Rectangle 5">
            <a:extLst>
              <a:ext uri="{FF2B5EF4-FFF2-40B4-BE49-F238E27FC236}">
                <a16:creationId xmlns:a16="http://schemas.microsoft.com/office/drawing/2014/main" id="{4FCDE4BC-DC74-462B-8AF9-2974310A4EF5}"/>
              </a:ext>
            </a:extLst>
          </p:cNvPr>
          <p:cNvSpPr/>
          <p:nvPr/>
        </p:nvSpPr>
        <p:spPr>
          <a:xfrm>
            <a:off x="554340" y="1737868"/>
            <a:ext cx="6838083" cy="7848302"/>
          </a:xfrm>
          <a:prstGeom prst="rect">
            <a:avLst/>
          </a:prstGeom>
        </p:spPr>
        <p:txBody>
          <a:bodyPr wrap="square">
            <a:spAutoFit/>
          </a:bodyPr>
          <a:lstStyle/>
          <a:p>
            <a:r>
              <a:rPr lang="fr-CA" sz="1400" b="1" u="sng"/>
              <a:t>Inventaires des forces </a:t>
            </a:r>
            <a:r>
              <a:rPr lang="fr-CA" sz="1400" b="1"/>
              <a:t>:</a:t>
            </a:r>
          </a:p>
          <a:p>
            <a:pPr marL="285750" lvl="0" indent="-285750">
              <a:buFont typeface="Arial" panose="020B0604020202020204" pitchFamily="34" charset="0"/>
              <a:buChar char="•"/>
            </a:pPr>
            <a:r>
              <a:rPr lang="fr-CA" sz="1400"/>
              <a:t>L’équipe école est engagée et dynamique; </a:t>
            </a:r>
          </a:p>
          <a:p>
            <a:pPr marL="285750" lvl="0" indent="-285750">
              <a:buFont typeface="Arial" panose="020B0604020202020204" pitchFamily="34" charset="0"/>
              <a:buChar char="•"/>
            </a:pPr>
            <a:r>
              <a:rPr lang="fr-CA" sz="1400"/>
              <a:t>La majorité des enseignants souhaite s’investir dans un travail de collaboration;</a:t>
            </a:r>
          </a:p>
          <a:p>
            <a:pPr marL="285750" lvl="0" indent="-285750">
              <a:buFont typeface="Arial" panose="020B0604020202020204" pitchFamily="34" charset="0"/>
              <a:buChar char="•"/>
            </a:pPr>
            <a:r>
              <a:rPr lang="fr-CA" sz="1400"/>
              <a:t>La cour d’école est grande;</a:t>
            </a:r>
          </a:p>
          <a:p>
            <a:pPr marL="285750" lvl="0" indent="-285750">
              <a:buFont typeface="Arial" panose="020B0604020202020204" pitchFamily="34" charset="0"/>
              <a:buChar char="•"/>
            </a:pPr>
            <a:r>
              <a:rPr lang="fr-CA" sz="1400"/>
              <a:t>Le personnel provient de différentes tranches d’âge, ce qui permet un partage d’expertise;</a:t>
            </a:r>
          </a:p>
          <a:p>
            <a:pPr marL="285750" lvl="0" indent="-285750">
              <a:buFont typeface="Arial" panose="020B0604020202020204" pitchFamily="34" charset="0"/>
              <a:buChar char="•"/>
            </a:pPr>
            <a:r>
              <a:rPr lang="fr-CA" sz="1400"/>
              <a:t>Stabilité du système d’encadrement disciplinaire;</a:t>
            </a:r>
          </a:p>
          <a:p>
            <a:pPr marL="285750" lvl="0" indent="-285750">
              <a:buFont typeface="Arial" panose="020B0604020202020204" pitchFamily="34" charset="0"/>
              <a:buChar char="•"/>
            </a:pPr>
            <a:r>
              <a:rPr lang="fr-CA" sz="1400"/>
              <a:t>Système d’émulation efficace et ludique;</a:t>
            </a:r>
          </a:p>
          <a:p>
            <a:pPr marL="285750" lvl="0" indent="-285750">
              <a:buFont typeface="Arial" panose="020B0604020202020204" pitchFamily="34" charset="0"/>
              <a:buChar char="•"/>
            </a:pPr>
            <a:r>
              <a:rPr lang="fr-CA" sz="1400"/>
              <a:t>Grande ouverture d’esprit du personnel;</a:t>
            </a:r>
          </a:p>
          <a:p>
            <a:pPr marL="285750" lvl="0" indent="-285750">
              <a:buFont typeface="Arial" panose="020B0604020202020204" pitchFamily="34" charset="0"/>
              <a:buChar char="•"/>
            </a:pPr>
            <a:r>
              <a:rPr lang="fr-CA" sz="1400"/>
              <a:t>La pédagogie numérique est présente et vivante;</a:t>
            </a:r>
          </a:p>
          <a:p>
            <a:pPr marL="285750" lvl="0" indent="-285750">
              <a:buFont typeface="Arial" panose="020B0604020202020204" pitchFamily="34" charset="0"/>
              <a:buChar char="•"/>
            </a:pPr>
            <a:r>
              <a:rPr lang="fr-CA" sz="1400"/>
              <a:t>L’entraide et le soutien entre les divers intervenants sont omniprésents;</a:t>
            </a:r>
          </a:p>
          <a:p>
            <a:pPr marL="285750" lvl="0" indent="-285750">
              <a:buFont typeface="Arial" panose="020B0604020202020204" pitchFamily="34" charset="0"/>
              <a:buChar char="•"/>
            </a:pPr>
            <a:r>
              <a:rPr lang="fr-CA" sz="1400"/>
              <a:t>Le mentorat et l’aide aux devoirs sont bien organisés;</a:t>
            </a:r>
          </a:p>
          <a:p>
            <a:pPr marL="285750" lvl="0" indent="-285750">
              <a:buFont typeface="Arial" panose="020B0604020202020204" pitchFamily="34" charset="0"/>
              <a:buChar char="•"/>
            </a:pPr>
            <a:r>
              <a:rPr lang="fr-CA" sz="1400"/>
              <a:t>Collaboration d’une orthophoniste dans les classes de langage et au préscolaire;</a:t>
            </a:r>
          </a:p>
          <a:p>
            <a:pPr marL="285750" lvl="0" indent="-285750">
              <a:buFont typeface="Arial" panose="020B0604020202020204" pitchFamily="34" charset="0"/>
              <a:buChar char="•"/>
            </a:pPr>
            <a:r>
              <a:rPr lang="fr-CA" sz="1400"/>
              <a:t>Présence d’un mentor plusieurs jours par année.</a:t>
            </a:r>
          </a:p>
          <a:p>
            <a:pPr marL="285750" indent="-285750">
              <a:buFont typeface="Arial" panose="020B0604020202020204" pitchFamily="34" charset="0"/>
              <a:buChar char="•"/>
            </a:pPr>
            <a:endParaRPr lang="fr-CA" sz="1400"/>
          </a:p>
          <a:p>
            <a:r>
              <a:rPr lang="fr-CA" sz="1400" b="1" u="sng"/>
              <a:t>Inventaires des faiblesses</a:t>
            </a:r>
            <a:r>
              <a:rPr lang="fr-CA" sz="1400" b="1"/>
              <a:t> : </a:t>
            </a:r>
          </a:p>
          <a:p>
            <a:pPr marL="285750" lvl="0" indent="-285750">
              <a:buFont typeface="Arial" panose="020B0604020202020204" pitchFamily="34" charset="0"/>
              <a:buChar char="•"/>
            </a:pPr>
            <a:r>
              <a:rPr lang="fr-CA" sz="1400"/>
              <a:t>Le harcèlement et l’intimidation sont perçus comme étant présents dans le milieu;</a:t>
            </a:r>
          </a:p>
          <a:p>
            <a:pPr marL="285750" lvl="0" indent="-285750">
              <a:buFont typeface="Arial" panose="020B0604020202020204" pitchFamily="34" charset="0"/>
              <a:buChar char="•"/>
            </a:pPr>
            <a:r>
              <a:rPr lang="fr-CA" sz="1400"/>
              <a:t>La mobilisation du personnel est parfois problématique, ce qui engendre une perception négative des parents face à la réussite de leur enfant;</a:t>
            </a:r>
          </a:p>
          <a:p>
            <a:pPr marL="285750" lvl="0" indent="-285750">
              <a:buFont typeface="Arial" panose="020B0604020202020204" pitchFamily="34" charset="0"/>
              <a:buChar char="•"/>
            </a:pPr>
            <a:r>
              <a:rPr lang="fr-CA" sz="1400"/>
              <a:t>La communication est parfois inefficace entre les membres du personnel et les parents;</a:t>
            </a:r>
          </a:p>
          <a:p>
            <a:pPr marL="285750" lvl="0" indent="-285750">
              <a:buFont typeface="Arial" panose="020B0604020202020204" pitchFamily="34" charset="0"/>
              <a:buChar char="•"/>
            </a:pPr>
            <a:r>
              <a:rPr lang="fr-CA" sz="1400"/>
              <a:t>Instabilité du personnel; </a:t>
            </a:r>
          </a:p>
          <a:p>
            <a:pPr marL="285750" lvl="0" indent="-285750">
              <a:buFont typeface="Arial" panose="020B0604020202020204" pitchFamily="34" charset="0"/>
              <a:buChar char="•"/>
            </a:pPr>
            <a:r>
              <a:rPr lang="fr-CA" sz="1400"/>
              <a:t>La résistance au changement;</a:t>
            </a:r>
          </a:p>
          <a:p>
            <a:pPr marL="285750" lvl="0" indent="-285750">
              <a:buFont typeface="Arial" panose="020B0604020202020204" pitchFamily="34" charset="0"/>
              <a:buChar char="•"/>
            </a:pPr>
            <a:r>
              <a:rPr lang="fr-CA" sz="1400"/>
              <a:t>Connaissance du numérique très inégale;</a:t>
            </a:r>
          </a:p>
          <a:p>
            <a:pPr marL="285750" lvl="0" indent="-285750">
              <a:buFont typeface="Arial" panose="020B0604020202020204" pitchFamily="34" charset="0"/>
              <a:buChar char="•"/>
            </a:pPr>
            <a:r>
              <a:rPr lang="fr-CA" sz="1400"/>
              <a:t>Manque de procédures communes;</a:t>
            </a:r>
          </a:p>
          <a:p>
            <a:pPr marL="285750" lvl="0" indent="-285750">
              <a:buFont typeface="Arial" panose="020B0604020202020204" pitchFamily="34" charset="0"/>
              <a:buChar char="•"/>
            </a:pPr>
            <a:r>
              <a:rPr lang="fr-CA" sz="1400"/>
              <a:t>Besoin d’arrimage dans les pratiques éducatives;</a:t>
            </a:r>
          </a:p>
          <a:p>
            <a:pPr marL="285750" lvl="0" indent="-285750">
              <a:buFont typeface="Arial" panose="020B0604020202020204" pitchFamily="34" charset="0"/>
              <a:buChar char="•"/>
            </a:pPr>
            <a:r>
              <a:rPr lang="fr-CA" sz="1400"/>
              <a:t>Pas d’évaluations communes;</a:t>
            </a:r>
          </a:p>
          <a:p>
            <a:pPr marL="285750" lvl="0" indent="-285750">
              <a:buFont typeface="Arial" panose="020B0604020202020204" pitchFamily="34" charset="0"/>
              <a:buChar char="•"/>
            </a:pPr>
            <a:r>
              <a:rPr lang="fr-CA" sz="1400"/>
              <a:t>Diminution de près de 10% du taux de réussite aux épreuves ministérielles de 4</a:t>
            </a:r>
            <a:r>
              <a:rPr lang="fr-CA" sz="1400" baseline="30000"/>
              <a:t>e</a:t>
            </a:r>
            <a:r>
              <a:rPr lang="fr-CA" sz="1400"/>
              <a:t> année et de 20% pour les élèves de 6</a:t>
            </a:r>
            <a:r>
              <a:rPr lang="fr-CA" sz="1400" baseline="30000"/>
              <a:t>e</a:t>
            </a:r>
            <a:r>
              <a:rPr lang="fr-CA" sz="1400"/>
              <a:t> année, dans les cinq dernières années en lecture;</a:t>
            </a:r>
          </a:p>
          <a:p>
            <a:pPr marL="285750" lvl="0" indent="-285750">
              <a:buFont typeface="Arial" panose="020B0604020202020204" pitchFamily="34" charset="0"/>
              <a:buChar char="•"/>
            </a:pPr>
            <a:r>
              <a:rPr lang="fr-CA" sz="1400"/>
              <a:t>Diminution de près de 30% du taux de réussite aux épreuves ministérielles de 4</a:t>
            </a:r>
            <a:r>
              <a:rPr lang="fr-CA" sz="1400" baseline="30000"/>
              <a:t>e</a:t>
            </a:r>
            <a:r>
              <a:rPr lang="fr-CA" sz="1400"/>
              <a:t> année et de 20% pour les élèves de 6</a:t>
            </a:r>
            <a:r>
              <a:rPr lang="fr-CA" sz="1400" baseline="30000"/>
              <a:t>e</a:t>
            </a:r>
            <a:r>
              <a:rPr lang="fr-CA" sz="1400"/>
              <a:t> année dans les cinq dernières années en résolution de problème mathématique; </a:t>
            </a:r>
          </a:p>
          <a:p>
            <a:pPr marL="285750" lvl="0" indent="-285750">
              <a:buFont typeface="Arial" panose="020B0604020202020204" pitchFamily="34" charset="0"/>
              <a:buChar char="•"/>
            </a:pPr>
            <a:r>
              <a:rPr lang="fr-CA" sz="1400"/>
              <a:t>Cour mal aménagée;</a:t>
            </a:r>
          </a:p>
          <a:p>
            <a:pPr marL="285750" lvl="0" indent="-285750">
              <a:buFont typeface="Arial" panose="020B0604020202020204" pitchFamily="34" charset="0"/>
              <a:buChar char="•"/>
            </a:pPr>
            <a:r>
              <a:rPr lang="fr-CA" sz="1400"/>
              <a:t>Deux nouvelles directions;</a:t>
            </a:r>
          </a:p>
          <a:p>
            <a:pPr marL="285750" lvl="0" indent="-285750">
              <a:buFont typeface="Arial" panose="020B0604020202020204" pitchFamily="34" charset="0"/>
              <a:buChar char="•"/>
            </a:pPr>
            <a:r>
              <a:rPr lang="fr-CA" sz="1400"/>
              <a:t>Absence d’activités parascolaires;</a:t>
            </a:r>
          </a:p>
          <a:p>
            <a:pPr marL="285750" lvl="0" indent="-285750">
              <a:buFont typeface="Arial" panose="020B0604020202020204" pitchFamily="34" charset="0"/>
              <a:buChar char="•"/>
            </a:pPr>
            <a:r>
              <a:rPr lang="fr-CA" sz="1400"/>
              <a:t>Le climat organisationnel est à développer. </a:t>
            </a:r>
          </a:p>
          <a:p>
            <a:pPr lvl="0"/>
            <a:endParaRPr lang="fr-CA" sz="1400"/>
          </a:p>
        </p:txBody>
      </p:sp>
    </p:spTree>
    <p:extLst>
      <p:ext uri="{BB962C8B-B14F-4D97-AF65-F5344CB8AC3E}">
        <p14:creationId xmlns:p14="http://schemas.microsoft.com/office/powerpoint/2010/main" val="346251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798CD5C5-0DB4-4219-A941-9E19090BE0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770113" cy="10058400"/>
          </a:xfrm>
        </p:spPr>
      </p:pic>
      <p:sp>
        <p:nvSpPr>
          <p:cNvPr id="3" name="Espace réservé du numéro de diapositive 2">
            <a:extLst>
              <a:ext uri="{FF2B5EF4-FFF2-40B4-BE49-F238E27FC236}">
                <a16:creationId xmlns:a16="http://schemas.microsoft.com/office/drawing/2014/main" id="{733F7206-3455-4F29-97FF-B086F2EC1CB5}"/>
              </a:ext>
            </a:extLst>
          </p:cNvPr>
          <p:cNvSpPr>
            <a:spLocks noGrp="1"/>
          </p:cNvSpPr>
          <p:nvPr>
            <p:ph type="sldNum" sz="quarter" idx="4"/>
          </p:nvPr>
        </p:nvSpPr>
        <p:spPr/>
        <p:txBody>
          <a:bodyPr/>
          <a:lstStyle/>
          <a:p>
            <a:r>
              <a:rPr lang="fr-CA"/>
              <a:t>7</a:t>
            </a:r>
          </a:p>
        </p:txBody>
      </p:sp>
      <p:sp>
        <p:nvSpPr>
          <p:cNvPr id="6" name="Rectangle 5">
            <a:extLst>
              <a:ext uri="{FF2B5EF4-FFF2-40B4-BE49-F238E27FC236}">
                <a16:creationId xmlns:a16="http://schemas.microsoft.com/office/drawing/2014/main" id="{4FCDE4BC-DC74-462B-8AF9-2974310A4EF5}"/>
              </a:ext>
            </a:extLst>
          </p:cNvPr>
          <p:cNvSpPr/>
          <p:nvPr/>
        </p:nvSpPr>
        <p:spPr>
          <a:xfrm>
            <a:off x="616265" y="1878275"/>
            <a:ext cx="6537580" cy="4616648"/>
          </a:xfrm>
          <a:prstGeom prst="rect">
            <a:avLst/>
          </a:prstGeom>
        </p:spPr>
        <p:txBody>
          <a:bodyPr wrap="square">
            <a:spAutoFit/>
          </a:bodyPr>
          <a:lstStyle/>
          <a:p>
            <a:r>
              <a:rPr lang="fr-CA" sz="1400" b="1" u="sng"/>
              <a:t>Inventaire des opportunités</a:t>
            </a:r>
            <a:r>
              <a:rPr lang="fr-CA" sz="1400" b="1"/>
              <a:t> : </a:t>
            </a:r>
          </a:p>
          <a:p>
            <a:pPr marL="285750" lvl="0" indent="-285750">
              <a:buFont typeface="Arial" panose="020B0604020202020204" pitchFamily="34" charset="0"/>
              <a:buChar char="•"/>
            </a:pPr>
            <a:r>
              <a:rPr lang="fr-CA" sz="1400"/>
              <a:t>Les bénévoles et les organismes externes sont impliqués dans le milieu;</a:t>
            </a:r>
          </a:p>
          <a:p>
            <a:pPr marL="285750" lvl="0" indent="-285750">
              <a:buFont typeface="Arial" panose="020B0604020202020204" pitchFamily="34" charset="0"/>
              <a:buChar char="•"/>
            </a:pPr>
            <a:r>
              <a:rPr lang="fr-CA" sz="1400"/>
              <a:t>L’indice de défavorisation nous apporte des budgets supplémentaires qui nous permettent d’engager du personnel de soutien;</a:t>
            </a:r>
          </a:p>
          <a:p>
            <a:pPr marL="285750" indent="-285750">
              <a:buFont typeface="Arial" panose="020B0604020202020204" pitchFamily="34" charset="0"/>
              <a:buChar char="•"/>
            </a:pPr>
            <a:r>
              <a:rPr lang="fr-CA" sz="1400"/>
              <a:t>Notre plan numérique est vivant et les gens sont engagés;</a:t>
            </a:r>
          </a:p>
          <a:p>
            <a:pPr marL="285750" lvl="0" indent="-285750">
              <a:buFont typeface="Arial" panose="020B0604020202020204" pitchFamily="34" charset="0"/>
              <a:buChar char="•"/>
            </a:pPr>
            <a:r>
              <a:rPr lang="fr-CA" sz="1400"/>
              <a:t>La prévision des effectifs est stable;</a:t>
            </a:r>
          </a:p>
          <a:p>
            <a:pPr marL="285750" lvl="0" indent="-285750">
              <a:buFont typeface="Arial" panose="020B0604020202020204" pitchFamily="34" charset="0"/>
              <a:buChar char="•"/>
            </a:pPr>
            <a:r>
              <a:rPr lang="fr-CA" sz="1400"/>
              <a:t>Nous avons plusieurs partenaires tel le CSS, La Ressource, le Carrefour de la miséricorde, la police de Gatineau et la DPJ;</a:t>
            </a:r>
          </a:p>
          <a:p>
            <a:pPr marL="285750" indent="-285750">
              <a:buFont typeface="Arial" panose="020B0604020202020204" pitchFamily="34" charset="0"/>
              <a:buChar char="•"/>
            </a:pPr>
            <a:r>
              <a:rPr lang="fr-CA" sz="1400"/>
              <a:t>Nous avons une équipe de professionnels qui soutient les élèves et enseignants du préscolaire (psychoéducatrice, psychologue et orthophoniste).</a:t>
            </a:r>
          </a:p>
          <a:p>
            <a:r>
              <a:rPr lang="fr-CA" sz="1400"/>
              <a:t> </a:t>
            </a:r>
          </a:p>
          <a:p>
            <a:r>
              <a:rPr lang="fr-CA" sz="1400" b="1" u="sng"/>
              <a:t>Inventaire des menaces</a:t>
            </a:r>
            <a:r>
              <a:rPr lang="fr-CA" sz="1400" b="1"/>
              <a:t> : </a:t>
            </a:r>
          </a:p>
          <a:p>
            <a:pPr marL="285750" lvl="0" indent="-285750">
              <a:buFont typeface="Arial" panose="020B0604020202020204" pitchFamily="34" charset="0"/>
              <a:buChar char="•"/>
            </a:pPr>
            <a:r>
              <a:rPr lang="fr-CA" sz="1400"/>
              <a:t>S’adapter à notre nouvelle clientèle;</a:t>
            </a:r>
          </a:p>
          <a:p>
            <a:pPr marL="285750" lvl="0" indent="-285750">
              <a:buFont typeface="Arial" panose="020B0604020202020204" pitchFamily="34" charset="0"/>
              <a:buChar char="•"/>
            </a:pPr>
            <a:r>
              <a:rPr lang="fr-CA" sz="1400"/>
              <a:t>La convention collective des enseignants qui se termine en mars 2023;</a:t>
            </a:r>
          </a:p>
          <a:p>
            <a:pPr marL="285750" lvl="0" indent="-285750">
              <a:buFont typeface="Arial" panose="020B0604020202020204" pitchFamily="34" charset="0"/>
              <a:buChar char="•"/>
            </a:pPr>
            <a:r>
              <a:rPr lang="fr-CA" sz="1400"/>
              <a:t>Le faible niveau de scolarisation de certains parents;</a:t>
            </a:r>
          </a:p>
          <a:p>
            <a:pPr marL="285750" lvl="0" indent="-285750">
              <a:buFont typeface="Arial" panose="020B0604020202020204" pitchFamily="34" charset="0"/>
              <a:buChar char="•"/>
            </a:pPr>
            <a:r>
              <a:rPr lang="fr-CA" sz="1400"/>
              <a:t>Pénurie de main-d’œuvre;</a:t>
            </a:r>
          </a:p>
          <a:p>
            <a:pPr marL="285750" lvl="0" indent="-285750">
              <a:buFont typeface="Arial" panose="020B0604020202020204" pitchFamily="34" charset="0"/>
              <a:buChar char="•"/>
            </a:pPr>
            <a:r>
              <a:rPr lang="fr-CA" sz="1400"/>
              <a:t>Augmentation du nombre d’élèves issus de l’immigration;</a:t>
            </a:r>
          </a:p>
          <a:p>
            <a:pPr marL="285750" indent="-285750">
              <a:buFont typeface="Arial" panose="020B0604020202020204" pitchFamily="34" charset="0"/>
              <a:buChar char="•"/>
            </a:pPr>
            <a:r>
              <a:rPr lang="fr-CA" sz="1400"/>
              <a:t>Plusieurs familles défavorisées;</a:t>
            </a:r>
          </a:p>
          <a:p>
            <a:pPr marL="285750" lvl="0" indent="-285750">
              <a:buFont typeface="Arial" panose="020B0604020202020204" pitchFamily="34" charset="0"/>
              <a:buChar char="•"/>
            </a:pPr>
            <a:r>
              <a:rPr lang="fr-CA" sz="1400"/>
              <a:t>Manque de services professionnels (externes);</a:t>
            </a:r>
          </a:p>
          <a:p>
            <a:pPr marL="285750" indent="-285750">
              <a:buFont typeface="Arial" panose="020B0604020202020204" pitchFamily="34" charset="0"/>
              <a:buChar char="•"/>
            </a:pPr>
            <a:r>
              <a:rPr lang="fr-CA" sz="1400"/>
              <a:t>Intégration des élèves à besoins particuliers dans les classes ordinaires.</a:t>
            </a:r>
          </a:p>
          <a:p>
            <a:pPr lvl="0"/>
            <a:endParaRPr lang="fr-CA" sz="1400"/>
          </a:p>
        </p:txBody>
      </p:sp>
    </p:spTree>
    <p:extLst>
      <p:ext uri="{BB962C8B-B14F-4D97-AF65-F5344CB8AC3E}">
        <p14:creationId xmlns:p14="http://schemas.microsoft.com/office/powerpoint/2010/main" val="1674294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0993246C-EFD3-4E11-9BA8-412872172B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7770114" cy="10058401"/>
          </a:xfrm>
        </p:spPr>
      </p:pic>
      <p:sp>
        <p:nvSpPr>
          <p:cNvPr id="2" name="Espace réservé du numéro de diapositive 1">
            <a:extLst>
              <a:ext uri="{FF2B5EF4-FFF2-40B4-BE49-F238E27FC236}">
                <a16:creationId xmlns:a16="http://schemas.microsoft.com/office/drawing/2014/main" id="{0F34B246-F8EC-4000-856E-869E24B3D911}"/>
              </a:ext>
            </a:extLst>
          </p:cNvPr>
          <p:cNvSpPr>
            <a:spLocks noGrp="1"/>
          </p:cNvSpPr>
          <p:nvPr>
            <p:ph type="sldNum" sz="quarter" idx="4"/>
          </p:nvPr>
        </p:nvSpPr>
        <p:spPr/>
        <p:txBody>
          <a:bodyPr/>
          <a:lstStyle/>
          <a:p>
            <a:r>
              <a:rPr lang="fr-CA"/>
              <a:t>8</a:t>
            </a:r>
          </a:p>
        </p:txBody>
      </p:sp>
      <p:sp>
        <p:nvSpPr>
          <p:cNvPr id="6" name="Rectangle 5">
            <a:extLst>
              <a:ext uri="{FF2B5EF4-FFF2-40B4-BE49-F238E27FC236}">
                <a16:creationId xmlns:a16="http://schemas.microsoft.com/office/drawing/2014/main" id="{53195FC0-FB60-4917-A9C2-7D64F21A694F}"/>
              </a:ext>
            </a:extLst>
          </p:cNvPr>
          <p:cNvSpPr/>
          <p:nvPr/>
        </p:nvSpPr>
        <p:spPr>
          <a:xfrm>
            <a:off x="633046" y="7244862"/>
            <a:ext cx="2250831" cy="235633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graphicFrame>
        <p:nvGraphicFramePr>
          <p:cNvPr id="7" name="Tableau 6">
            <a:extLst>
              <a:ext uri="{FF2B5EF4-FFF2-40B4-BE49-F238E27FC236}">
                <a16:creationId xmlns:a16="http://schemas.microsoft.com/office/drawing/2014/main" id="{0A513831-FBAB-4971-BB05-5F818B77CBC6}"/>
              </a:ext>
            </a:extLst>
          </p:cNvPr>
          <p:cNvGraphicFramePr>
            <a:graphicFrameLocks noGrp="1"/>
          </p:cNvGraphicFramePr>
          <p:nvPr>
            <p:extLst>
              <p:ext uri="{D42A27DB-BD31-4B8C-83A1-F6EECF244321}">
                <p14:modId xmlns:p14="http://schemas.microsoft.com/office/powerpoint/2010/main" val="3623845101"/>
              </p:ext>
            </p:extLst>
          </p:nvPr>
        </p:nvGraphicFramePr>
        <p:xfrm>
          <a:off x="548742" y="1659091"/>
          <a:ext cx="6672630" cy="7518151"/>
        </p:xfrm>
        <a:graphic>
          <a:graphicData uri="http://schemas.openxmlformats.org/drawingml/2006/table">
            <a:tbl>
              <a:tblPr firstRow="1" firstCol="1" bandRow="1">
                <a:tableStyleId>{5C22544A-7EE6-4342-B048-85BDC9FD1C3A}</a:tableStyleId>
              </a:tblPr>
              <a:tblGrid>
                <a:gridCol w="901235">
                  <a:extLst>
                    <a:ext uri="{9D8B030D-6E8A-4147-A177-3AD203B41FA5}">
                      <a16:colId xmlns:a16="http://schemas.microsoft.com/office/drawing/2014/main" val="3220586700"/>
                    </a:ext>
                  </a:extLst>
                </a:gridCol>
                <a:gridCol w="3693262">
                  <a:extLst>
                    <a:ext uri="{9D8B030D-6E8A-4147-A177-3AD203B41FA5}">
                      <a16:colId xmlns:a16="http://schemas.microsoft.com/office/drawing/2014/main" val="2798061790"/>
                    </a:ext>
                  </a:extLst>
                </a:gridCol>
                <a:gridCol w="2078133">
                  <a:extLst>
                    <a:ext uri="{9D8B030D-6E8A-4147-A177-3AD203B41FA5}">
                      <a16:colId xmlns:a16="http://schemas.microsoft.com/office/drawing/2014/main" val="1192780048"/>
                    </a:ext>
                  </a:extLst>
                </a:gridCol>
              </a:tblGrid>
              <a:tr h="213128">
                <a:tc>
                  <a:txBody>
                    <a:bodyPr/>
                    <a:lstStyle/>
                    <a:p>
                      <a:pPr algn="ctr" fontAlgn="base">
                        <a:lnSpc>
                          <a:spcPct val="115000"/>
                        </a:lnSpc>
                        <a:spcAft>
                          <a:spcPts val="0"/>
                        </a:spcAft>
                      </a:pPr>
                      <a:r>
                        <a:rPr lang="fr-CA" sz="1100">
                          <a:effectLst/>
                        </a:rPr>
                        <a:t> </a:t>
                      </a: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fontAlgn="base">
                        <a:lnSpc>
                          <a:spcPct val="115000"/>
                        </a:lnSpc>
                        <a:spcAft>
                          <a:spcPts val="0"/>
                        </a:spcAft>
                      </a:pPr>
                      <a:r>
                        <a:rPr lang="fr-CA" sz="1400">
                          <a:solidFill>
                            <a:schemeClr val="tx1"/>
                          </a:solidFill>
                          <a:effectLst/>
                        </a:rPr>
                        <a:t>Facteurs internes</a:t>
                      </a:r>
                      <a:r>
                        <a:rPr lang="fr-CA" sz="1100">
                          <a:effectLst/>
                        </a:rPr>
                        <a:t> </a:t>
                      </a: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fontAlgn="base">
                        <a:lnSpc>
                          <a:spcPct val="115000"/>
                        </a:lnSpc>
                        <a:spcAft>
                          <a:spcPts val="0"/>
                        </a:spcAft>
                      </a:pP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rgbClr val="92D050"/>
                    </a:solidFill>
                  </a:tcPr>
                </a:tc>
                <a:extLst>
                  <a:ext uri="{0D108BD9-81ED-4DB2-BD59-A6C34878D82A}">
                    <a16:rowId xmlns:a16="http://schemas.microsoft.com/office/drawing/2014/main" val="3159481549"/>
                  </a:ext>
                </a:extLst>
              </a:tr>
              <a:tr h="213128">
                <a:tc>
                  <a:txBody>
                    <a:bodyPr/>
                    <a:lstStyle/>
                    <a:p>
                      <a:pPr algn="ctr" fontAlgn="base">
                        <a:lnSpc>
                          <a:spcPct val="115000"/>
                        </a:lnSpc>
                        <a:spcAft>
                          <a:spcPts val="0"/>
                        </a:spcAft>
                      </a:pPr>
                      <a:r>
                        <a:rPr lang="fr-CA" sz="1100">
                          <a:effectLst/>
                        </a:rPr>
                        <a:t> </a:t>
                      </a: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DB47"/>
                    </a:solidFill>
                  </a:tcPr>
                </a:tc>
                <a:tc>
                  <a:txBody>
                    <a:bodyPr/>
                    <a:lstStyle/>
                    <a:p>
                      <a:pPr algn="ctr" fontAlgn="base">
                        <a:lnSpc>
                          <a:spcPct val="115000"/>
                        </a:lnSpc>
                        <a:spcAft>
                          <a:spcPts val="0"/>
                        </a:spcAft>
                      </a:pPr>
                      <a:r>
                        <a:rPr lang="fr-CA" sz="1100" b="1">
                          <a:effectLst/>
                        </a:rPr>
                        <a:t>Forces et opportunités</a:t>
                      </a:r>
                      <a:endParaRPr lang="fr-CA" sz="8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lnSpc>
                          <a:spcPct val="115000"/>
                        </a:lnSpc>
                        <a:spcAft>
                          <a:spcPts val="0"/>
                        </a:spcAft>
                      </a:pPr>
                      <a:r>
                        <a:rPr lang="fr-CA" sz="1100" b="1">
                          <a:effectLst/>
                        </a:rPr>
                        <a:t>Faiblesses et menaces</a:t>
                      </a:r>
                      <a:endParaRPr lang="fr-CA" sz="800" b="1">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308570017"/>
                  </a:ext>
                </a:extLst>
              </a:tr>
              <a:tr h="3518698">
                <a:tc rowSpan="3">
                  <a:txBody>
                    <a:bodyPr/>
                    <a:lstStyle/>
                    <a:p>
                      <a:pPr algn="ctr" fontAlgn="base">
                        <a:lnSpc>
                          <a:spcPct val="115000"/>
                        </a:lnSpc>
                        <a:spcAft>
                          <a:spcPts val="0"/>
                        </a:spcAft>
                      </a:pPr>
                      <a:r>
                        <a:rPr lang="fr-CA" sz="900">
                          <a:effectLst/>
                        </a:rPr>
                        <a:t> </a:t>
                      </a:r>
                      <a:endParaRPr lang="fr-CA" sz="800">
                        <a:effectLst/>
                      </a:endParaRPr>
                    </a:p>
                    <a:p>
                      <a:pPr algn="ctr" fontAlgn="base">
                        <a:lnSpc>
                          <a:spcPct val="115000"/>
                        </a:lnSpc>
                        <a:spcAft>
                          <a:spcPts val="0"/>
                        </a:spcAft>
                      </a:pPr>
                      <a:r>
                        <a:rPr lang="fr-CA" sz="1400">
                          <a:solidFill>
                            <a:schemeClr val="tx1"/>
                          </a:solidFill>
                          <a:effectLst/>
                        </a:rPr>
                        <a:t>Facteurs externes </a:t>
                      </a:r>
                      <a:endParaRPr lang="fr-CA" sz="14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DB47"/>
                    </a:solidFill>
                  </a:tcPr>
                </a:tc>
                <a:tc>
                  <a:txBody>
                    <a:bodyPr/>
                    <a:lstStyle/>
                    <a:p>
                      <a:pPr marL="560070" lvl="1" indent="-171450" algn="just">
                        <a:lnSpc>
                          <a:spcPct val="115000"/>
                        </a:lnSpc>
                        <a:spcAft>
                          <a:spcPts val="600"/>
                        </a:spcAft>
                        <a:buFont typeface="Arial" panose="020B0604020202020204" pitchFamily="34" charset="0"/>
                        <a:buChar char="•"/>
                      </a:pPr>
                      <a:endParaRPr lang="fr-CA" sz="1000">
                        <a:effectLst/>
                      </a:endParaRPr>
                    </a:p>
                    <a:p>
                      <a:pPr marL="560070" lvl="1" indent="-171450" algn="just">
                        <a:lnSpc>
                          <a:spcPct val="115000"/>
                        </a:lnSpc>
                        <a:spcAft>
                          <a:spcPts val="600"/>
                        </a:spcAft>
                        <a:buFont typeface="Arial" panose="020B0604020202020204" pitchFamily="34" charset="0"/>
                        <a:buChar char="•"/>
                      </a:pPr>
                      <a:r>
                        <a:rPr lang="fr-CA" sz="1000">
                          <a:effectLst/>
                        </a:rPr>
                        <a:t>La majorité des enseignants souhaite s’investir dans un travail de collaboration;</a:t>
                      </a:r>
                    </a:p>
                    <a:p>
                      <a:pPr marL="560070" lvl="1" indent="-171450">
                        <a:lnSpc>
                          <a:spcPct val="115000"/>
                        </a:lnSpc>
                        <a:spcAft>
                          <a:spcPts val="600"/>
                        </a:spcAft>
                        <a:buFont typeface="Arial" panose="020B0604020202020204" pitchFamily="34" charset="0"/>
                        <a:buChar char="•"/>
                      </a:pPr>
                      <a:r>
                        <a:rPr lang="fr-CA" sz="1000">
                          <a:effectLst/>
                        </a:rPr>
                        <a:t>Nous avons une équipe de professionnels qui soutient les élèves et enseignants du préscolaire (psychoéducatrice, psychologue et orthophoniste).</a:t>
                      </a:r>
                      <a:endParaRPr lang="fr-C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36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560070" lvl="1" indent="-171450">
                        <a:lnSpc>
                          <a:spcPct val="115000"/>
                        </a:lnSpc>
                        <a:spcAft>
                          <a:spcPts val="600"/>
                        </a:spcAft>
                        <a:buFont typeface="Arial" panose="020B0604020202020204" pitchFamily="34" charset="0"/>
                        <a:buChar char="•"/>
                      </a:pPr>
                      <a:endParaRPr lang="fr-CA" sz="1000">
                        <a:effectLst/>
                      </a:endParaRPr>
                    </a:p>
                    <a:p>
                      <a:pPr marL="560070" lvl="1" indent="-171450">
                        <a:lnSpc>
                          <a:spcPct val="115000"/>
                        </a:lnSpc>
                        <a:spcAft>
                          <a:spcPts val="600"/>
                        </a:spcAft>
                        <a:buFont typeface="Arial" panose="020B0604020202020204" pitchFamily="34" charset="0"/>
                        <a:buChar char="•"/>
                      </a:pPr>
                      <a:r>
                        <a:rPr lang="fr-CA" sz="1000">
                          <a:effectLst/>
                        </a:rPr>
                        <a:t>Diminution de près de 10% du taux de réussite aux épreuves ministérielles de 4</a:t>
                      </a:r>
                      <a:r>
                        <a:rPr lang="fr-CA" sz="1000" baseline="30000">
                          <a:effectLst/>
                        </a:rPr>
                        <a:t>e</a:t>
                      </a:r>
                      <a:r>
                        <a:rPr lang="fr-CA" sz="1000">
                          <a:effectLst/>
                        </a:rPr>
                        <a:t> année dans les cinq dernières années en lecture;</a:t>
                      </a:r>
                    </a:p>
                    <a:p>
                      <a:pPr marL="560070" lvl="1" indent="-171450">
                        <a:lnSpc>
                          <a:spcPct val="115000"/>
                        </a:lnSpc>
                        <a:spcAft>
                          <a:spcPts val="600"/>
                        </a:spcAft>
                        <a:buFont typeface="Arial" panose="020B0604020202020204" pitchFamily="34" charset="0"/>
                        <a:buChar char="•"/>
                      </a:pPr>
                      <a:r>
                        <a:rPr lang="fr-CA" sz="1000">
                          <a:effectLst/>
                        </a:rPr>
                        <a:t>Diminution de près de 30% du taux de réussite aux épreuves ministérielles de 4</a:t>
                      </a:r>
                      <a:r>
                        <a:rPr lang="fr-CA" sz="1000" baseline="30000">
                          <a:effectLst/>
                        </a:rPr>
                        <a:t>e</a:t>
                      </a:r>
                      <a:r>
                        <a:rPr lang="fr-CA" sz="1000">
                          <a:effectLst/>
                        </a:rPr>
                        <a:t> année et de 20% pour les élèves de 6</a:t>
                      </a:r>
                      <a:r>
                        <a:rPr lang="fr-CA" sz="1000" baseline="30000">
                          <a:effectLst/>
                        </a:rPr>
                        <a:t>e</a:t>
                      </a:r>
                      <a:r>
                        <a:rPr lang="fr-CA" sz="1000">
                          <a:effectLst/>
                        </a:rPr>
                        <a:t> années dans les cinq dernières années en résolution de problème mathématique; </a:t>
                      </a:r>
                      <a:endParaRPr lang="fr-C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36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29717853"/>
                  </a:ext>
                </a:extLst>
              </a:tr>
              <a:tr h="953787">
                <a:tc vMerge="1">
                  <a:txBody>
                    <a:bodyPr/>
                    <a:lstStyle/>
                    <a:p>
                      <a:endParaRPr lang="fr-CA"/>
                    </a:p>
                  </a:txBody>
                  <a:tcPr/>
                </a:tc>
                <a:tc gridSpan="2">
                  <a:txBody>
                    <a:bodyPr/>
                    <a:lstStyle/>
                    <a:p>
                      <a:pPr fontAlgn="base">
                        <a:lnSpc>
                          <a:spcPct val="115000"/>
                        </a:lnSpc>
                        <a:spcAft>
                          <a:spcPts val="0"/>
                        </a:spcAft>
                      </a:pPr>
                      <a:r>
                        <a:rPr lang="fr-CA" sz="1050">
                          <a:effectLst/>
                        </a:rPr>
                        <a:t>    </a:t>
                      </a:r>
                      <a:r>
                        <a:rPr lang="fr-CA" sz="1050" b="1">
                          <a:effectLst/>
                        </a:rPr>
                        <a:t>Stratégie</a:t>
                      </a:r>
                      <a:r>
                        <a:rPr lang="fr-CA" sz="1050">
                          <a:effectLst/>
                        </a:rPr>
                        <a:t> : Renforcer les équipes collaboratives, poursuivre le travail d’arrimage et de procédure</a:t>
                      </a:r>
                    </a:p>
                    <a:p>
                      <a:pPr fontAlgn="base">
                        <a:lnSpc>
                          <a:spcPct val="115000"/>
                        </a:lnSpc>
                        <a:spcAft>
                          <a:spcPts val="0"/>
                        </a:spcAft>
                      </a:pPr>
                      <a:r>
                        <a:rPr lang="fr-CA" sz="1050">
                          <a:effectLst/>
                        </a:rPr>
                        <a:t>   commune. Travailler le processus d’évaluation en collaboration et en utilisant les données de </a:t>
                      </a:r>
                    </a:p>
                    <a:p>
                      <a:pPr fontAlgn="base">
                        <a:lnSpc>
                          <a:spcPct val="115000"/>
                        </a:lnSpc>
                        <a:spcAft>
                          <a:spcPts val="0"/>
                        </a:spcAft>
                      </a:pPr>
                      <a:r>
                        <a:rPr lang="fr-CA" sz="1050">
                          <a:effectLst/>
                        </a:rPr>
                        <a:t>   notre milieu. Plusieurs formations sont offertes en lien avec les nouvelles approches pédagogiques</a:t>
                      </a:r>
                    </a:p>
                    <a:p>
                      <a:pPr fontAlgn="base">
                        <a:lnSpc>
                          <a:spcPct val="115000"/>
                        </a:lnSpc>
                        <a:spcAft>
                          <a:spcPts val="0"/>
                        </a:spcAft>
                      </a:pPr>
                      <a:r>
                        <a:rPr lang="fr-CA" sz="1050">
                          <a:effectLst/>
                        </a:rPr>
                        <a:t>   et le principe de réponse à l’intervention (RAI).</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fontAlgn="base">
                        <a:lnSpc>
                          <a:spcPct val="115000"/>
                        </a:lnSpc>
                        <a:spcAft>
                          <a:spcPts val="0"/>
                        </a:spcAft>
                      </a:pP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973778189"/>
                  </a:ext>
                </a:extLst>
              </a:tr>
              <a:tr h="1800667">
                <a:tc vMerge="1">
                  <a:txBody>
                    <a:bodyPr/>
                    <a:lstStyle/>
                    <a:p>
                      <a:endParaRPr lang="fr-CA"/>
                    </a:p>
                  </a:txBody>
                  <a:tcPr/>
                </a:tc>
                <a:tc>
                  <a:txBody>
                    <a:bodyPr/>
                    <a:lstStyle/>
                    <a:p>
                      <a:pPr marL="560070" lvl="1" indent="-171450" algn="just" fontAlgn="base">
                        <a:lnSpc>
                          <a:spcPct val="115000"/>
                        </a:lnSpc>
                        <a:spcAft>
                          <a:spcPts val="0"/>
                        </a:spcAft>
                        <a:buFont typeface="Arial" panose="020B0604020202020204" pitchFamily="34" charset="0"/>
                        <a:buChar char="•"/>
                      </a:pPr>
                      <a:endParaRPr lang="fr-CA" sz="1000">
                        <a:effectLst/>
                      </a:endParaRPr>
                    </a:p>
                    <a:p>
                      <a:pPr marL="560070" lvl="1" indent="-171450" algn="just" fontAlgn="base">
                        <a:lnSpc>
                          <a:spcPct val="115000"/>
                        </a:lnSpc>
                        <a:spcAft>
                          <a:spcPts val="0"/>
                        </a:spcAft>
                        <a:buFont typeface="Arial" panose="020B0604020202020204" pitchFamily="34" charset="0"/>
                        <a:buChar char="•"/>
                      </a:pPr>
                      <a:r>
                        <a:rPr lang="fr-CA" sz="1000">
                          <a:effectLst/>
                        </a:rPr>
                        <a:t>L’équipe-école est engagée et dynamique; </a:t>
                      </a:r>
                    </a:p>
                    <a:p>
                      <a:pPr marL="560070" lvl="1" indent="-171450" algn="just">
                        <a:lnSpc>
                          <a:spcPct val="115000"/>
                        </a:lnSpc>
                        <a:spcAft>
                          <a:spcPts val="600"/>
                        </a:spcAft>
                        <a:buFont typeface="Arial" panose="020B0604020202020204" pitchFamily="34" charset="0"/>
                        <a:buChar char="•"/>
                      </a:pPr>
                      <a:r>
                        <a:rPr lang="fr-CA" sz="1000">
                          <a:effectLst/>
                        </a:rPr>
                        <a:t>L’indice de défavorisation nous apporte des budgets supplémentaires qui nous permettent d’engager du personnel de soutien;</a:t>
                      </a:r>
                    </a:p>
                    <a:p>
                      <a:pPr marL="560070" lvl="1" indent="-171450">
                        <a:lnSpc>
                          <a:spcPct val="115000"/>
                        </a:lnSpc>
                        <a:spcAft>
                          <a:spcPts val="600"/>
                        </a:spcAft>
                        <a:buFont typeface="Arial" panose="020B0604020202020204" pitchFamily="34" charset="0"/>
                        <a:buChar char="•"/>
                      </a:pPr>
                      <a:r>
                        <a:rPr lang="fr-CA" sz="1000">
                          <a:effectLst/>
                        </a:rPr>
                        <a:t>Stabilité du système d’encadrement disciplinaire;</a:t>
                      </a:r>
                    </a:p>
                    <a:p>
                      <a:pPr marL="560070" lvl="1" indent="-171450" algn="just">
                        <a:lnSpc>
                          <a:spcPct val="115000"/>
                        </a:lnSpc>
                        <a:spcAft>
                          <a:spcPts val="600"/>
                        </a:spcAft>
                        <a:buFont typeface="Arial" panose="020B0604020202020204" pitchFamily="34" charset="0"/>
                        <a:buChar char="•"/>
                      </a:pPr>
                      <a:r>
                        <a:rPr lang="fr-CA" sz="1000">
                          <a:effectLst/>
                        </a:rPr>
                        <a:t>Système d’émulation efficace et ludique;</a:t>
                      </a:r>
                    </a:p>
                    <a:p>
                      <a:pPr marL="560070" lvl="1" indent="-171450" algn="just">
                        <a:lnSpc>
                          <a:spcPct val="115000"/>
                        </a:lnSpc>
                        <a:spcAft>
                          <a:spcPts val="600"/>
                        </a:spcAft>
                        <a:buFont typeface="Arial" panose="020B0604020202020204" pitchFamily="34" charset="0"/>
                        <a:buChar char="•"/>
                      </a:pPr>
                      <a:r>
                        <a:rPr lang="fr-CA" sz="1000">
                          <a:effectLst/>
                        </a:rPr>
                        <a:t>Grande ouverture d’esprit du personnel.</a:t>
                      </a:r>
                    </a:p>
                  </a:txBody>
                  <a:tcPr marL="0" marR="36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560070" lvl="1" indent="-171450" algn="just">
                        <a:lnSpc>
                          <a:spcPct val="115000"/>
                        </a:lnSpc>
                        <a:spcAft>
                          <a:spcPts val="0"/>
                        </a:spcAft>
                        <a:buFont typeface="Arial" panose="020B0604020202020204" pitchFamily="34" charset="0"/>
                        <a:buChar char="•"/>
                      </a:pPr>
                      <a:endParaRPr lang="fr-CA" sz="1000">
                        <a:effectLst/>
                      </a:endParaRPr>
                    </a:p>
                    <a:p>
                      <a:pPr marL="560070" lvl="1" indent="-171450" algn="just">
                        <a:lnSpc>
                          <a:spcPct val="115000"/>
                        </a:lnSpc>
                        <a:spcAft>
                          <a:spcPts val="0"/>
                        </a:spcAft>
                        <a:buFont typeface="Arial" panose="020B0604020202020204" pitchFamily="34" charset="0"/>
                        <a:buChar char="•"/>
                      </a:pPr>
                      <a:r>
                        <a:rPr lang="fr-CA" sz="1000">
                          <a:effectLst/>
                        </a:rPr>
                        <a:t>Le harcèlement et l’intimidation sont perçus comme étant présents dans le milieu;</a:t>
                      </a:r>
                      <a:endParaRPr lang="fr-CA" sz="10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360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737780702"/>
                  </a:ext>
                </a:extLst>
              </a:tr>
              <a:tr h="800921">
                <a:tc>
                  <a:txBody>
                    <a:bodyPr/>
                    <a:lstStyle/>
                    <a:p>
                      <a:pPr>
                        <a:lnSpc>
                          <a:spcPct val="115000"/>
                        </a:lnSpc>
                        <a:spcAft>
                          <a:spcPts val="0"/>
                        </a:spcAft>
                      </a:pPr>
                      <a:r>
                        <a:rPr lang="fr-CA" sz="900">
                          <a:effectLst/>
                        </a:rPr>
                        <a:t> </a:t>
                      </a: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DB47"/>
                    </a:solidFill>
                  </a:tcPr>
                </a:tc>
                <a:tc gridSpan="2">
                  <a:txBody>
                    <a:bodyPr/>
                    <a:lstStyle/>
                    <a:p>
                      <a:pPr fontAlgn="base">
                        <a:lnSpc>
                          <a:spcPct val="115000"/>
                        </a:lnSpc>
                        <a:spcAft>
                          <a:spcPts val="0"/>
                        </a:spcAft>
                      </a:pPr>
                      <a:r>
                        <a:rPr lang="fr-CA" sz="1050">
                          <a:effectLst/>
                        </a:rPr>
                        <a:t>     </a:t>
                      </a:r>
                      <a:r>
                        <a:rPr lang="fr-CA" sz="1050" b="1">
                          <a:effectLst/>
                        </a:rPr>
                        <a:t>Stratégie</a:t>
                      </a:r>
                      <a:r>
                        <a:rPr lang="fr-CA" sz="1050">
                          <a:effectLst/>
                        </a:rPr>
                        <a:t> : Renforcer la structure d’encadrement pour améliorer la gestion des comportements </a:t>
                      </a:r>
                    </a:p>
                    <a:p>
                      <a:pPr fontAlgn="base">
                        <a:lnSpc>
                          <a:spcPct val="115000"/>
                        </a:lnSpc>
                        <a:spcAft>
                          <a:spcPts val="0"/>
                        </a:spcAft>
                      </a:pPr>
                      <a:r>
                        <a:rPr lang="fr-CA" sz="1050">
                          <a:effectLst/>
                        </a:rPr>
                        <a:t>     positifs, offrir des ateliers de sensibilisation et stabiliser l’équipe d’intervenants.</a:t>
                      </a:r>
                      <a:endParaRPr lang="fr-CA" sz="105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fontAlgn="base">
                        <a:lnSpc>
                          <a:spcPct val="115000"/>
                        </a:lnSpc>
                        <a:spcAft>
                          <a:spcPts val="0"/>
                        </a:spcAft>
                      </a:pPr>
                      <a:endParaRPr lang="fr-CA" sz="8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2862176"/>
                  </a:ext>
                </a:extLst>
              </a:tr>
            </a:tbl>
          </a:graphicData>
        </a:graphic>
      </p:graphicFrame>
    </p:spTree>
    <p:extLst>
      <p:ext uri="{BB962C8B-B14F-4D97-AF65-F5344CB8AC3E}">
        <p14:creationId xmlns:p14="http://schemas.microsoft.com/office/powerpoint/2010/main" val="6230511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5088815-e546-4910-a093-2c1ceb7e8103">
      <UserInfo>
        <DisplayName>Bisson Véronique</DisplayName>
        <AccountId>115</AccountId>
        <AccountType/>
      </UserInfo>
      <UserInfo>
        <DisplayName>Godbout Émilie</DisplayName>
        <AccountId>120</AccountId>
        <AccountType/>
      </UserInfo>
    </SharedWithUsers>
    <TaxCatchAll xmlns="c5088815-e546-4910-a093-2c1ceb7e8103" xsi:nil="true"/>
    <lcf76f155ced4ddcb4097134ff3c332f xmlns="a8c8b545-8fa4-4ae5-b633-26ed32025cf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DF3C55357F1142A1C16BF94DA07B1B" ma:contentTypeVersion="18" ma:contentTypeDescription="Crée un document." ma:contentTypeScope="" ma:versionID="0b97e0a59e72b16712098fce32f684f7">
  <xsd:schema xmlns:xsd="http://www.w3.org/2001/XMLSchema" xmlns:xs="http://www.w3.org/2001/XMLSchema" xmlns:p="http://schemas.microsoft.com/office/2006/metadata/properties" xmlns:ns2="a8c8b545-8fa4-4ae5-b633-26ed32025cff" xmlns:ns3="c5088815-e546-4910-a093-2c1ceb7e8103" targetNamespace="http://schemas.microsoft.com/office/2006/metadata/properties" ma:root="true" ma:fieldsID="559d2135536bdd027a19ab6457699c6c" ns2:_="" ns3:_="">
    <xsd:import namespace="a8c8b545-8fa4-4ae5-b633-26ed32025cff"/>
    <xsd:import namespace="c5088815-e546-4910-a093-2c1ceb7e81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c8b545-8fa4-4ae5-b633-26ed32025c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37d59920-1316-433a-974d-c0f1747c7049"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088815-e546-4910-a093-2c1ceb7e8103"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cc4fba20-4246-4d57-92fd-3c9fe0c3c787}" ma:internalName="TaxCatchAll" ma:showField="CatchAllData" ma:web="c5088815-e546-4910-a093-2c1ceb7e810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5E04E-606E-4D21-81DB-43DC38311CA4}">
  <ds:schemaRefs>
    <ds:schemaRef ds:uri="http://schemas.microsoft.com/sharepoint/v3/contenttype/forms"/>
  </ds:schemaRefs>
</ds:datastoreItem>
</file>

<file path=customXml/itemProps2.xml><?xml version="1.0" encoding="utf-8"?>
<ds:datastoreItem xmlns:ds="http://schemas.openxmlformats.org/officeDocument/2006/customXml" ds:itemID="{475B9255-3085-4EBB-9D90-EB9D7E9C55F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46c4cb5-65f9-42cf-b167-445eff621c42"/>
    <ds:schemaRef ds:uri="e249a1d8-b2e7-4ba0-8b0a-53135361023a"/>
    <ds:schemaRef ds:uri="http://www.w3.org/XML/1998/namespace"/>
    <ds:schemaRef ds:uri="http://purl.org/dc/dcmitype/"/>
  </ds:schemaRefs>
</ds:datastoreItem>
</file>

<file path=customXml/itemProps3.xml><?xml version="1.0" encoding="utf-8"?>
<ds:datastoreItem xmlns:ds="http://schemas.openxmlformats.org/officeDocument/2006/customXml" ds:itemID="{CA64AB98-FA0C-4AC9-B5E8-B5B3C27CD955}"/>
</file>

<file path=docProps/app.xml><?xml version="1.0" encoding="utf-8"?>
<Properties xmlns="http://schemas.openxmlformats.org/officeDocument/2006/extended-properties" xmlns:vt="http://schemas.openxmlformats.org/officeDocument/2006/docPropsVTypes">
  <Template>Office Theme</Template>
  <TotalTime>0</TotalTime>
  <Words>3758</Words>
  <Application>Microsoft Office PowerPoint</Application>
  <PresentationFormat>Personnalisé</PresentationFormat>
  <Paragraphs>277</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MS Gothic</vt:lpstr>
      <vt:lpstr>Arial</vt:lpstr>
      <vt:lpstr>Bahnschrift Light</vt:lpstr>
      <vt:lpstr>Calibri</vt:lpstr>
      <vt:lpstr>Comic Sans MS</vt:lpstr>
      <vt:lpstr>Symbol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Poirier Claudia</dc:creator>
  <cp:lastModifiedBy>Bisson Véronique</cp:lastModifiedBy>
  <cp:revision>6</cp:revision>
  <cp:lastPrinted>2024-02-13T19:02:06Z</cp:lastPrinted>
  <dcterms:created xsi:type="dcterms:W3CDTF">2023-02-01T19:51:36Z</dcterms:created>
  <dcterms:modified xsi:type="dcterms:W3CDTF">2025-05-07T19:22:56Z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0x010100F6DF3C55357F1142A1C16BF94DA07B1B</vt:lpwstr>
  </property>
  <property fmtid="{D5CDD505-2E9C-101B-9397-08002B2CF9AE}" pid="3" name="MediaServiceImageTags">
    <vt:lpwstr/>
  </property>
</Properties>
</file>